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Lst>
  <p:sldSz cy="6858000" cx="12192000"/>
  <p:notesSz cx="6858000" cy="9144000"/>
  <p:embeddedFontLst>
    <p:embeddedFont>
      <p:font typeface="Caveat"/>
      <p:regular r:id="rId11"/>
      <p:bold r:id="rId12"/>
    </p:embeddedFont>
    <p:embeddedFont>
      <p:font typeface="Tahoma"/>
      <p:regular r:id="rId13"/>
      <p:bold r:id="rId1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5" roundtripDataSignature="AMtx7mg2RKxIlnW2pB4xmisjq2/v1ol5D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font" Target="fonts/Caveat-regular.fntdata"/><Relationship Id="rId10" Type="http://schemas.openxmlformats.org/officeDocument/2006/relationships/slide" Target="slides/slide6.xml"/><Relationship Id="rId13" Type="http://schemas.openxmlformats.org/officeDocument/2006/relationships/font" Target="fonts/Tahoma-regular.fntdata"/><Relationship Id="rId12" Type="http://schemas.openxmlformats.org/officeDocument/2006/relationships/font" Target="fonts/Caveat-bold.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customschemas.google.com/relationships/presentationmetadata" Target="metadata"/><Relationship Id="rId14" Type="http://schemas.openxmlformats.org/officeDocument/2006/relationships/font" Target="fonts/Tahoma-bold.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s-E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 name="Google Shape;86;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7" name="Google Shape;87;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1" name="Google Shape;101;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2" name="Google Shape;112;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1" name="Google Shape;121;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2" name="Google Shape;142;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contenido" type="obj">
  <p:cSld name="OBJECT">
    <p:spTree>
      <p:nvGrpSpPr>
        <p:cNvPr id="15" name="Shape 15"/>
        <p:cNvGrpSpPr/>
        <p:nvPr/>
      </p:nvGrpSpPr>
      <p:grpSpPr>
        <a:xfrm>
          <a:off x="0" y="0"/>
          <a:ext cx="0" cy="0"/>
          <a:chOff x="0" y="0"/>
          <a:chExt cx="0" cy="0"/>
        </a:xfrm>
      </p:grpSpPr>
      <p:sp>
        <p:nvSpPr>
          <p:cNvPr id="16" name="Google Shape;16;p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 name="Google Shape;18;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a del título" type="title">
  <p:cSld name="TITLE">
    <p:spTree>
      <p:nvGrpSpPr>
        <p:cNvPr id="21" name="Shape 21"/>
        <p:cNvGrpSpPr/>
        <p:nvPr/>
      </p:nvGrpSpPr>
      <p:grpSpPr>
        <a:xfrm>
          <a:off x="0" y="0"/>
          <a:ext cx="0" cy="0"/>
          <a:chOff x="0" y="0"/>
          <a:chExt cx="0" cy="0"/>
        </a:xfrm>
      </p:grpSpPr>
      <p:sp>
        <p:nvSpPr>
          <p:cNvPr id="22" name="Google Shape;22;p9"/>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9"/>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4" name="Google Shape;24;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cabezado de sección" type="secHead">
  <p:cSld name="SECTION_HEADER">
    <p:spTree>
      <p:nvGrpSpPr>
        <p:cNvPr id="27" name="Shape 27"/>
        <p:cNvGrpSpPr/>
        <p:nvPr/>
      </p:nvGrpSpPr>
      <p:grpSpPr>
        <a:xfrm>
          <a:off x="0" y="0"/>
          <a:ext cx="0" cy="0"/>
          <a:chOff x="0" y="0"/>
          <a:chExt cx="0" cy="0"/>
        </a:xfrm>
      </p:grpSpPr>
      <p:sp>
        <p:nvSpPr>
          <p:cNvPr id="28" name="Google Shape;28;p10"/>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10"/>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0" name="Google Shape;30;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os objetos" type="twoObj">
  <p:cSld name="TWO_OBJECTS">
    <p:spTree>
      <p:nvGrpSpPr>
        <p:cNvPr id="33" name="Shape 33"/>
        <p:cNvGrpSpPr/>
        <p:nvPr/>
      </p:nvGrpSpPr>
      <p:grpSpPr>
        <a:xfrm>
          <a:off x="0" y="0"/>
          <a:ext cx="0" cy="0"/>
          <a:chOff x="0" y="0"/>
          <a:chExt cx="0" cy="0"/>
        </a:xfrm>
      </p:grpSpPr>
      <p:sp>
        <p:nvSpPr>
          <p:cNvPr id="34" name="Google Shape;34;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11"/>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11"/>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ción" type="twoTxTwoObj">
  <p:cSld name="TWO_OBJECTS_WITH_TEXT">
    <p:spTree>
      <p:nvGrpSpPr>
        <p:cNvPr id="40" name="Shape 40"/>
        <p:cNvGrpSpPr/>
        <p:nvPr/>
      </p:nvGrpSpPr>
      <p:grpSpPr>
        <a:xfrm>
          <a:off x="0" y="0"/>
          <a:ext cx="0" cy="0"/>
          <a:chOff x="0" y="0"/>
          <a:chExt cx="0" cy="0"/>
        </a:xfrm>
      </p:grpSpPr>
      <p:sp>
        <p:nvSpPr>
          <p:cNvPr id="41" name="Google Shape;41;p12"/>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12"/>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3" name="Google Shape;43;p12"/>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12"/>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 name="Google Shape;45;p12"/>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olo el título" type="titleOnly">
  <p:cSld name="TITLE_ONLY">
    <p:spTree>
      <p:nvGrpSpPr>
        <p:cNvPr id="49" name="Shape 49"/>
        <p:cNvGrpSpPr/>
        <p:nvPr/>
      </p:nvGrpSpPr>
      <p:grpSpPr>
        <a:xfrm>
          <a:off x="0" y="0"/>
          <a:ext cx="0" cy="0"/>
          <a:chOff x="0" y="0"/>
          <a:chExt cx="0" cy="0"/>
        </a:xfrm>
      </p:grpSpPr>
      <p:sp>
        <p:nvSpPr>
          <p:cNvPr id="50" name="Google Shape;50;p1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 blanco" type="blank">
  <p:cSld name="BLANK">
    <p:spTree>
      <p:nvGrpSpPr>
        <p:cNvPr id="54" name="Shape 54"/>
        <p:cNvGrpSpPr/>
        <p:nvPr/>
      </p:nvGrpSpPr>
      <p:grpSpPr>
        <a:xfrm>
          <a:off x="0" y="0"/>
          <a:ext cx="0" cy="0"/>
          <a:chOff x="0" y="0"/>
          <a:chExt cx="0" cy="0"/>
        </a:xfrm>
      </p:grpSpPr>
      <p:sp>
        <p:nvSpPr>
          <p:cNvPr id="55" name="Google Shape;55;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con título" type="objTx">
  <p:cSld name="OBJECT_WITH_CAPTION_TEXT">
    <p:spTree>
      <p:nvGrpSpPr>
        <p:cNvPr id="58" name="Shape 58"/>
        <p:cNvGrpSpPr/>
        <p:nvPr/>
      </p:nvGrpSpPr>
      <p:grpSpPr>
        <a:xfrm>
          <a:off x="0" y="0"/>
          <a:ext cx="0" cy="0"/>
          <a:chOff x="0" y="0"/>
          <a:chExt cx="0" cy="0"/>
        </a:xfrm>
      </p:grpSpPr>
      <p:sp>
        <p:nvSpPr>
          <p:cNvPr id="59" name="Google Shape;59;p15"/>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15"/>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15"/>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n con leyenda" type="picTx">
  <p:cSld name="PICTURE_WITH_CAPTION_TEXT">
    <p:spTree>
      <p:nvGrpSpPr>
        <p:cNvPr id="65" name="Shape 65"/>
        <p:cNvGrpSpPr/>
        <p:nvPr/>
      </p:nvGrpSpPr>
      <p:grpSpPr>
        <a:xfrm>
          <a:off x="0" y="0"/>
          <a:ext cx="0" cy="0"/>
          <a:chOff x="0" y="0"/>
          <a:chExt cx="0" cy="0"/>
        </a:xfrm>
      </p:grpSpPr>
      <p:sp>
        <p:nvSpPr>
          <p:cNvPr id="66" name="Google Shape;66;p16"/>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16"/>
          <p:cNvSpPr/>
          <p:nvPr>
            <p:ph idx="2" type="pic"/>
          </p:nvPr>
        </p:nvSpPr>
        <p:spPr>
          <a:xfrm>
            <a:off x="5183188" y="987425"/>
            <a:ext cx="6172200" cy="4873625"/>
          </a:xfrm>
          <a:prstGeom prst="rect">
            <a:avLst/>
          </a:prstGeom>
          <a:noFill/>
          <a:ln>
            <a:noFill/>
          </a:ln>
        </p:spPr>
      </p:sp>
      <p:sp>
        <p:nvSpPr>
          <p:cNvPr id="68" name="Google Shape;68;p16"/>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texto vertical" type="vertTx">
  <p:cSld name="VERTICAL_TEXT">
    <p:spTree>
      <p:nvGrpSpPr>
        <p:cNvPr id="72" name="Shape 72"/>
        <p:cNvGrpSpPr/>
        <p:nvPr/>
      </p:nvGrpSpPr>
      <p:grpSpPr>
        <a:xfrm>
          <a:off x="0" y="0"/>
          <a:ext cx="0" cy="0"/>
          <a:chOff x="0" y="0"/>
          <a:chExt cx="0" cy="0"/>
        </a:xfrm>
      </p:grpSpPr>
      <p:sp>
        <p:nvSpPr>
          <p:cNvPr id="73" name="Google Shape;73;p1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17"/>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vertical y texto" type="vertTitleAndTx">
  <p:cSld name="VERTICAL_TITLE_AND_VERTICAL_TEXT">
    <p:spTree>
      <p:nvGrpSpPr>
        <p:cNvPr id="78" name="Shape 78"/>
        <p:cNvGrpSpPr/>
        <p:nvPr/>
      </p:nvGrpSpPr>
      <p:grpSpPr>
        <a:xfrm>
          <a:off x="0" y="0"/>
          <a:ext cx="0" cy="0"/>
          <a:chOff x="0" y="0"/>
          <a:chExt cx="0" cy="0"/>
        </a:xfrm>
      </p:grpSpPr>
      <p:sp>
        <p:nvSpPr>
          <p:cNvPr id="79" name="Google Shape;79;p18"/>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18"/>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jpg"/><Relationship Id="rId4" Type="http://schemas.openxmlformats.org/officeDocument/2006/relationships/image" Target="../media/image4.png"/><Relationship Id="rId5" Type="http://schemas.openxmlformats.org/officeDocument/2006/relationships/image" Target="../media/image6.png"/><Relationship Id="rId6" Type="http://schemas.openxmlformats.org/officeDocument/2006/relationships/image" Target="../media/image1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jpg"/><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3.jp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3.jpg"/><Relationship Id="rId4" Type="http://schemas.openxmlformats.org/officeDocument/2006/relationships/image" Target="../media/image9.png"/><Relationship Id="rId5"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3.jpg"/><Relationship Id="rId4" Type="http://schemas.openxmlformats.org/officeDocument/2006/relationships/image" Target="../media/image14.png"/><Relationship Id="rId5"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3.jpg"/><Relationship Id="rId4" Type="http://schemas.openxmlformats.org/officeDocument/2006/relationships/image" Target="../media/image8.png"/><Relationship Id="rId5" Type="http://schemas.openxmlformats.org/officeDocument/2006/relationships/image" Target="../media/image10.png"/><Relationship Id="rId6"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
          <p:cNvSpPr txBox="1"/>
          <p:nvPr>
            <p:ph type="title"/>
          </p:nvPr>
        </p:nvSpPr>
        <p:spPr>
          <a:xfrm>
            <a:off x="521283" y="300020"/>
            <a:ext cx="8378529" cy="1642784"/>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1E4E79"/>
              </a:buClr>
              <a:buSzPts val="2700"/>
              <a:buFont typeface="Rockwell"/>
              <a:buNone/>
            </a:pPr>
            <a:br>
              <a:rPr lang="es-ES" sz="2700">
                <a:solidFill>
                  <a:srgbClr val="1E4E79"/>
                </a:solidFill>
                <a:latin typeface="Rockwell"/>
                <a:ea typeface="Rockwell"/>
                <a:cs typeface="Rockwell"/>
                <a:sym typeface="Rockwell"/>
              </a:rPr>
            </a:br>
            <a:endParaRPr sz="3200">
              <a:solidFill>
                <a:srgbClr val="1E4E79"/>
              </a:solidFill>
              <a:latin typeface="Rockwell"/>
              <a:ea typeface="Rockwell"/>
              <a:cs typeface="Rockwell"/>
              <a:sym typeface="Rockwell"/>
            </a:endParaRPr>
          </a:p>
        </p:txBody>
      </p:sp>
      <p:sp>
        <p:nvSpPr>
          <p:cNvPr id="90" name="Google Shape;90;p1"/>
          <p:cNvSpPr txBox="1"/>
          <p:nvPr>
            <p:ph idx="1" type="body"/>
          </p:nvPr>
        </p:nvSpPr>
        <p:spPr>
          <a:xfrm>
            <a:off x="673683" y="1724999"/>
            <a:ext cx="8378529" cy="4169054"/>
          </a:xfrm>
          <a:prstGeom prst="rect">
            <a:avLst/>
          </a:prstGeom>
          <a:noFill/>
          <a:ln>
            <a:noFill/>
          </a:ln>
        </p:spPr>
        <p:txBody>
          <a:bodyPr anchorCtr="0" anchor="t" bIns="45700" lIns="91425" spcFirstLastPara="1" rIns="91425" wrap="square" tIns="45700">
            <a:normAutofit/>
          </a:bodyPr>
          <a:lstStyle/>
          <a:p>
            <a:pPr indent="-76200" lvl="0" marL="228600" rtl="0" algn="l">
              <a:lnSpc>
                <a:spcPct val="90000"/>
              </a:lnSpc>
              <a:spcBef>
                <a:spcPts val="0"/>
              </a:spcBef>
              <a:spcAft>
                <a:spcPts val="0"/>
              </a:spcAft>
              <a:buClr>
                <a:schemeClr val="dk1"/>
              </a:buClr>
              <a:buSzPts val="2400"/>
              <a:buNone/>
            </a:pPr>
            <a:r>
              <a:t/>
            </a:r>
            <a:endParaRPr sz="2400">
              <a:solidFill>
                <a:srgbClr val="1E4E79"/>
              </a:solidFill>
              <a:latin typeface="Tahoma"/>
              <a:ea typeface="Tahoma"/>
              <a:cs typeface="Tahoma"/>
              <a:sym typeface="Tahoma"/>
            </a:endParaRPr>
          </a:p>
          <a:p>
            <a:pPr indent="-76200" lvl="0" marL="228600" rtl="0" algn="l">
              <a:lnSpc>
                <a:spcPct val="90000"/>
              </a:lnSpc>
              <a:spcBef>
                <a:spcPts val="1000"/>
              </a:spcBef>
              <a:spcAft>
                <a:spcPts val="0"/>
              </a:spcAft>
              <a:buClr>
                <a:schemeClr val="dk1"/>
              </a:buClr>
              <a:buSzPts val="2400"/>
              <a:buNone/>
            </a:pPr>
            <a:r>
              <a:t/>
            </a:r>
            <a:endParaRPr sz="2400">
              <a:solidFill>
                <a:srgbClr val="1E4E79"/>
              </a:solidFill>
              <a:latin typeface="Tahoma"/>
              <a:ea typeface="Tahoma"/>
              <a:cs typeface="Tahoma"/>
              <a:sym typeface="Tahoma"/>
            </a:endParaRPr>
          </a:p>
        </p:txBody>
      </p:sp>
      <p:pic>
        <p:nvPicPr>
          <p:cNvPr id="91" name="Google Shape;91;p1"/>
          <p:cNvPicPr preferRelativeResize="0"/>
          <p:nvPr/>
        </p:nvPicPr>
        <p:blipFill rotWithShape="1">
          <a:blip r:embed="rId3">
            <a:alphaModFix/>
          </a:blip>
          <a:srcRect b="0" l="0" r="0" t="0"/>
          <a:stretch/>
        </p:blipFill>
        <p:spPr>
          <a:xfrm>
            <a:off x="385512" y="122327"/>
            <a:ext cx="863456" cy="960747"/>
          </a:xfrm>
          <a:prstGeom prst="rect">
            <a:avLst/>
          </a:prstGeom>
          <a:noFill/>
          <a:ln>
            <a:noFill/>
          </a:ln>
        </p:spPr>
      </p:pic>
      <p:sp>
        <p:nvSpPr>
          <p:cNvPr id="92" name="Google Shape;92;p1"/>
          <p:cNvSpPr txBox="1"/>
          <p:nvPr/>
        </p:nvSpPr>
        <p:spPr>
          <a:xfrm>
            <a:off x="521283" y="122327"/>
            <a:ext cx="8378529" cy="1602672"/>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E4E79"/>
              </a:buClr>
              <a:buSzPts val="2700"/>
              <a:buFont typeface="Rockwell"/>
              <a:buNone/>
            </a:pPr>
            <a:br>
              <a:rPr b="0" i="0" lang="es-ES" sz="2700" u="none" cap="none" strike="noStrike">
                <a:solidFill>
                  <a:srgbClr val="1E4E79"/>
                </a:solidFill>
                <a:latin typeface="Rockwell"/>
                <a:ea typeface="Rockwell"/>
                <a:cs typeface="Rockwell"/>
                <a:sym typeface="Rockwell"/>
              </a:rPr>
            </a:br>
            <a:endParaRPr b="0" i="0" sz="3200" u="none" cap="none" strike="noStrike">
              <a:solidFill>
                <a:srgbClr val="1E4E79"/>
              </a:solidFill>
              <a:latin typeface="Rockwell"/>
              <a:ea typeface="Rockwell"/>
              <a:cs typeface="Rockwell"/>
              <a:sym typeface="Rockwell"/>
            </a:endParaRPr>
          </a:p>
        </p:txBody>
      </p:sp>
      <p:sp>
        <p:nvSpPr>
          <p:cNvPr id="93" name="Google Shape;93;p1"/>
          <p:cNvSpPr txBox="1"/>
          <p:nvPr/>
        </p:nvSpPr>
        <p:spPr>
          <a:xfrm>
            <a:off x="2265005" y="33481"/>
            <a:ext cx="8378529" cy="1602672"/>
          </a:xfrm>
          <a:prstGeom prst="rect">
            <a:avLst/>
          </a:prstGeom>
          <a:noFill/>
          <a:ln>
            <a:noFill/>
          </a:ln>
        </p:spPr>
        <p:txBody>
          <a:bodyPr anchorCtr="0" anchor="ctr" bIns="45700" lIns="91425" spcFirstLastPara="1" rIns="91425" wrap="square" tIns="45700">
            <a:normAutofit lnSpcReduction="10000"/>
          </a:bodyPr>
          <a:lstStyle/>
          <a:p>
            <a:pPr indent="0" lvl="0" marL="0" marR="0" rtl="0" algn="ctr">
              <a:lnSpc>
                <a:spcPct val="90000"/>
              </a:lnSpc>
              <a:spcBef>
                <a:spcPts val="0"/>
              </a:spcBef>
              <a:spcAft>
                <a:spcPts val="0"/>
              </a:spcAft>
              <a:buClr>
                <a:srgbClr val="1E4E79"/>
              </a:buClr>
              <a:buSzPts val="2700"/>
              <a:buFont typeface="Rockwell"/>
              <a:buNone/>
            </a:pPr>
            <a:br>
              <a:rPr b="0" i="0" lang="es-ES" sz="2700" u="none" cap="none" strike="noStrike">
                <a:solidFill>
                  <a:srgbClr val="1E4E79"/>
                </a:solidFill>
                <a:latin typeface="Rockwell"/>
                <a:ea typeface="Rockwell"/>
                <a:cs typeface="Rockwell"/>
                <a:sym typeface="Rockwell"/>
              </a:rPr>
            </a:br>
            <a:endParaRPr b="0" i="0" sz="2700" u="none" cap="none" strike="noStrike">
              <a:solidFill>
                <a:srgbClr val="1E4E79"/>
              </a:solidFill>
              <a:latin typeface="Rockwell"/>
              <a:ea typeface="Rockwell"/>
              <a:cs typeface="Rockwell"/>
              <a:sym typeface="Rockwell"/>
            </a:endParaRPr>
          </a:p>
          <a:p>
            <a:pPr indent="0" lvl="0" marL="0" marR="0" rtl="0" algn="ctr">
              <a:lnSpc>
                <a:spcPct val="90000"/>
              </a:lnSpc>
              <a:spcBef>
                <a:spcPts val="0"/>
              </a:spcBef>
              <a:spcAft>
                <a:spcPts val="0"/>
              </a:spcAft>
              <a:buClr>
                <a:schemeClr val="dk1"/>
              </a:buClr>
              <a:buSzPts val="2700"/>
              <a:buFont typeface="Calibri"/>
              <a:buNone/>
            </a:pPr>
            <a:r>
              <a:t/>
            </a:r>
            <a:endParaRPr b="0" i="0" sz="2700" u="none" cap="none" strike="noStrike">
              <a:solidFill>
                <a:srgbClr val="1E4E79"/>
              </a:solidFill>
              <a:latin typeface="Rockwell"/>
              <a:ea typeface="Rockwell"/>
              <a:cs typeface="Rockwell"/>
              <a:sym typeface="Rockwell"/>
            </a:endParaRPr>
          </a:p>
          <a:p>
            <a:pPr indent="0" lvl="0" marL="0" marR="0" rtl="0" algn="ctr">
              <a:lnSpc>
                <a:spcPct val="90000"/>
              </a:lnSpc>
              <a:spcBef>
                <a:spcPts val="0"/>
              </a:spcBef>
              <a:spcAft>
                <a:spcPts val="0"/>
              </a:spcAft>
              <a:buClr>
                <a:srgbClr val="1E4E79"/>
              </a:buClr>
              <a:buSzPts val="3200"/>
              <a:buFont typeface="Arial"/>
              <a:buNone/>
            </a:pPr>
            <a:r>
              <a:rPr b="1" i="0" lang="es-ES" sz="3200" u="sng" cap="none" strike="noStrike">
                <a:solidFill>
                  <a:srgbClr val="1E4E79"/>
                </a:solidFill>
                <a:latin typeface="Arial"/>
                <a:ea typeface="Arial"/>
                <a:cs typeface="Arial"/>
                <a:sym typeface="Arial"/>
              </a:rPr>
              <a:t>Diferenciado área: Cuarto Medio 202</a:t>
            </a:r>
            <a:r>
              <a:rPr b="1" lang="es-ES" sz="3200" u="sng">
                <a:solidFill>
                  <a:srgbClr val="1E4E79"/>
                </a:solidFill>
              </a:rPr>
              <a:t>7</a:t>
            </a:r>
            <a:r>
              <a:rPr b="1" i="0" lang="es-ES" sz="3200" u="sng" cap="none" strike="noStrike">
                <a:solidFill>
                  <a:srgbClr val="1E4E79"/>
                </a:solidFill>
                <a:latin typeface="Arial"/>
                <a:ea typeface="Arial"/>
                <a:cs typeface="Arial"/>
                <a:sym typeface="Arial"/>
              </a:rPr>
              <a:t>  </a:t>
            </a:r>
            <a:endParaRPr/>
          </a:p>
        </p:txBody>
      </p:sp>
      <p:sp>
        <p:nvSpPr>
          <p:cNvPr id="94" name="Google Shape;94;p1"/>
          <p:cNvSpPr/>
          <p:nvPr/>
        </p:nvSpPr>
        <p:spPr>
          <a:xfrm>
            <a:off x="3815607" y="123263"/>
            <a:ext cx="4947188" cy="110799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s-ES" sz="4800" u="none" cap="none" strike="noStrike">
                <a:solidFill>
                  <a:schemeClr val="accent1"/>
                </a:solidFill>
                <a:latin typeface="Caveat"/>
                <a:ea typeface="Caveat"/>
                <a:cs typeface="Caveat"/>
                <a:sym typeface="Caveat"/>
              </a:rPr>
              <a:t>Geometría 3D</a:t>
            </a:r>
            <a:r>
              <a:rPr b="1" i="0" lang="es-ES" sz="4800" u="none" cap="none" strike="noStrike">
                <a:solidFill>
                  <a:schemeClr val="accent1"/>
                </a:solidFill>
                <a:latin typeface="Tahoma"/>
                <a:ea typeface="Tahoma"/>
                <a:cs typeface="Tahoma"/>
                <a:sym typeface="Tahoma"/>
              </a:rPr>
              <a:t> </a:t>
            </a:r>
            <a:endParaRPr/>
          </a:p>
          <a:p>
            <a:pPr indent="0" lvl="0" marL="0" marR="0" rtl="0" algn="l">
              <a:spcBef>
                <a:spcPts val="0"/>
              </a:spcBef>
              <a:spcAft>
                <a:spcPts val="0"/>
              </a:spcAft>
              <a:buNone/>
            </a:pPr>
            <a:r>
              <a:rPr b="1" i="0" lang="es-ES" sz="1800" u="none" cap="none" strike="noStrike">
                <a:solidFill>
                  <a:schemeClr val="accent1"/>
                </a:solidFill>
                <a:latin typeface="Caveat"/>
                <a:ea typeface="Caveat"/>
                <a:cs typeface="Caveat"/>
                <a:sym typeface="Caveat"/>
              </a:rPr>
              <a:t>      </a:t>
            </a:r>
            <a:endParaRPr/>
          </a:p>
        </p:txBody>
      </p:sp>
      <p:pic>
        <p:nvPicPr>
          <p:cNvPr id="95" name="Google Shape;95;p1"/>
          <p:cNvPicPr preferRelativeResize="0"/>
          <p:nvPr/>
        </p:nvPicPr>
        <p:blipFill rotWithShape="1">
          <a:blip r:embed="rId4">
            <a:alphaModFix/>
          </a:blip>
          <a:srcRect b="0" l="0" r="0" t="0"/>
          <a:stretch/>
        </p:blipFill>
        <p:spPr>
          <a:xfrm>
            <a:off x="68394" y="6370278"/>
            <a:ext cx="12071126" cy="487722"/>
          </a:xfrm>
          <a:prstGeom prst="rect">
            <a:avLst/>
          </a:prstGeom>
          <a:noFill/>
          <a:ln>
            <a:noFill/>
          </a:ln>
        </p:spPr>
      </p:pic>
      <p:pic>
        <p:nvPicPr>
          <p:cNvPr id="96" name="Google Shape;96;p1"/>
          <p:cNvPicPr preferRelativeResize="0"/>
          <p:nvPr/>
        </p:nvPicPr>
        <p:blipFill rotWithShape="1">
          <a:blip r:embed="rId5">
            <a:alphaModFix/>
          </a:blip>
          <a:srcRect b="0" l="0" r="0" t="0"/>
          <a:stretch/>
        </p:blipFill>
        <p:spPr>
          <a:xfrm rot="-5400000">
            <a:off x="-3246440" y="3261344"/>
            <a:ext cx="6858000" cy="335309"/>
          </a:xfrm>
          <a:prstGeom prst="rect">
            <a:avLst/>
          </a:prstGeom>
          <a:noFill/>
          <a:ln>
            <a:noFill/>
          </a:ln>
        </p:spPr>
      </p:pic>
      <p:pic>
        <p:nvPicPr>
          <p:cNvPr id="97" name="Google Shape;97;p1"/>
          <p:cNvPicPr preferRelativeResize="0"/>
          <p:nvPr/>
        </p:nvPicPr>
        <p:blipFill rotWithShape="1">
          <a:blip r:embed="rId5">
            <a:alphaModFix/>
          </a:blip>
          <a:srcRect b="0" l="0" r="0" t="0"/>
          <a:stretch/>
        </p:blipFill>
        <p:spPr>
          <a:xfrm rot="-5400000">
            <a:off x="8567898" y="3261344"/>
            <a:ext cx="6858000" cy="335309"/>
          </a:xfrm>
          <a:prstGeom prst="rect">
            <a:avLst/>
          </a:prstGeom>
          <a:noFill/>
          <a:ln>
            <a:noFill/>
          </a:ln>
        </p:spPr>
      </p:pic>
      <p:pic>
        <p:nvPicPr>
          <p:cNvPr id="98" name="Google Shape;98;p1"/>
          <p:cNvPicPr preferRelativeResize="0"/>
          <p:nvPr/>
        </p:nvPicPr>
        <p:blipFill rotWithShape="1">
          <a:blip r:embed="rId6">
            <a:alphaModFix/>
          </a:blip>
          <a:srcRect b="0" l="0" r="0" t="0"/>
          <a:stretch/>
        </p:blipFill>
        <p:spPr>
          <a:xfrm>
            <a:off x="1548466" y="1468308"/>
            <a:ext cx="9095068" cy="476316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2"/>
          <p:cNvSpPr txBox="1"/>
          <p:nvPr>
            <p:ph type="title"/>
          </p:nvPr>
        </p:nvSpPr>
        <p:spPr>
          <a:xfrm>
            <a:off x="1908322" y="394217"/>
            <a:ext cx="8841059" cy="1660455"/>
          </a:xfrm>
          <a:prstGeom prst="rect">
            <a:avLst/>
          </a:prstGeom>
          <a:noFill/>
          <a:ln>
            <a:noFill/>
          </a:ln>
        </p:spPr>
        <p:txBody>
          <a:bodyPr anchorCtr="0" anchor="ctr" bIns="45700" lIns="91425" spcFirstLastPara="1" rIns="91425" wrap="square" tIns="45700">
            <a:spAutoFit/>
          </a:bodyPr>
          <a:lstStyle/>
          <a:p>
            <a:pPr indent="0" lvl="0" marL="0" rtl="0" algn="l">
              <a:lnSpc>
                <a:spcPct val="90000"/>
              </a:lnSpc>
              <a:spcBef>
                <a:spcPts val="0"/>
              </a:spcBef>
              <a:spcAft>
                <a:spcPts val="0"/>
              </a:spcAft>
              <a:buClr>
                <a:schemeClr val="accent1"/>
              </a:buClr>
              <a:buSzPts val="4400"/>
              <a:buFont typeface="Caveat"/>
              <a:buNone/>
            </a:pPr>
            <a:r>
              <a:rPr b="1" lang="es-ES">
                <a:solidFill>
                  <a:schemeClr val="accent1"/>
                </a:solidFill>
                <a:latin typeface="Caveat"/>
                <a:ea typeface="Caveat"/>
                <a:cs typeface="Caveat"/>
                <a:sym typeface="Caveat"/>
              </a:rPr>
              <a:t>¿Qué es la Geometría 3D?</a:t>
            </a:r>
            <a:r>
              <a:rPr b="1" lang="es-ES" sz="2400">
                <a:solidFill>
                  <a:schemeClr val="accent1"/>
                </a:solidFill>
                <a:latin typeface="Tahoma"/>
                <a:ea typeface="Tahoma"/>
                <a:cs typeface="Tahoma"/>
                <a:sym typeface="Tahoma"/>
              </a:rPr>
              <a:t> </a:t>
            </a:r>
            <a:br>
              <a:rPr b="1" lang="es-ES" sz="2400">
                <a:solidFill>
                  <a:schemeClr val="accent1"/>
                </a:solidFill>
                <a:latin typeface="Tahoma"/>
                <a:ea typeface="Tahoma"/>
                <a:cs typeface="Tahoma"/>
                <a:sym typeface="Tahoma"/>
              </a:rPr>
            </a:br>
            <a:endParaRPr b="1" sz="2400">
              <a:solidFill>
                <a:schemeClr val="accent1"/>
              </a:solidFill>
              <a:latin typeface="Tahoma"/>
              <a:ea typeface="Tahoma"/>
              <a:cs typeface="Tahoma"/>
              <a:sym typeface="Tahoma"/>
            </a:endParaRPr>
          </a:p>
          <a:p>
            <a:pPr indent="0" lvl="0" marL="0" rtl="0" algn="l">
              <a:lnSpc>
                <a:spcPct val="90000"/>
              </a:lnSpc>
              <a:spcBef>
                <a:spcPts val="0"/>
              </a:spcBef>
              <a:spcAft>
                <a:spcPts val="0"/>
              </a:spcAft>
              <a:buClr>
                <a:schemeClr val="accent1"/>
              </a:buClr>
              <a:buSzPts val="4400"/>
              <a:buFont typeface="Caveat"/>
              <a:buNone/>
            </a:pPr>
            <a:r>
              <a:rPr b="1" lang="es-ES">
                <a:solidFill>
                  <a:schemeClr val="accent1"/>
                </a:solidFill>
                <a:latin typeface="Caveat"/>
                <a:ea typeface="Caveat"/>
                <a:cs typeface="Caveat"/>
                <a:sym typeface="Caveat"/>
              </a:rPr>
              <a:t>      </a:t>
            </a:r>
            <a:endParaRPr/>
          </a:p>
        </p:txBody>
      </p:sp>
      <p:pic>
        <p:nvPicPr>
          <p:cNvPr id="104" name="Google Shape;104;p2"/>
          <p:cNvPicPr preferRelativeResize="0"/>
          <p:nvPr/>
        </p:nvPicPr>
        <p:blipFill rotWithShape="1">
          <a:blip r:embed="rId3">
            <a:alphaModFix/>
          </a:blip>
          <a:srcRect b="0" l="0" r="0" t="0"/>
          <a:stretch/>
        </p:blipFill>
        <p:spPr>
          <a:xfrm>
            <a:off x="329505" y="167173"/>
            <a:ext cx="654343" cy="728072"/>
          </a:xfrm>
          <a:prstGeom prst="rect">
            <a:avLst/>
          </a:prstGeom>
          <a:noFill/>
          <a:ln>
            <a:noFill/>
          </a:ln>
        </p:spPr>
      </p:pic>
      <p:sp>
        <p:nvSpPr>
          <p:cNvPr id="105" name="Google Shape;105;p2"/>
          <p:cNvSpPr/>
          <p:nvPr/>
        </p:nvSpPr>
        <p:spPr>
          <a:xfrm>
            <a:off x="262402" y="1532449"/>
            <a:ext cx="8696161" cy="1702281"/>
          </a:xfrm>
          <a:prstGeom prst="roundRect">
            <a:avLst>
              <a:gd fmla="val 16667" name="adj"/>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b="1" lang="es-ES" sz="1800">
                <a:solidFill>
                  <a:schemeClr val="lt1"/>
                </a:solidFill>
                <a:latin typeface="Calibri"/>
                <a:ea typeface="Calibri"/>
                <a:cs typeface="Calibri"/>
                <a:sym typeface="Calibri"/>
              </a:rPr>
              <a:t>La geometría 3D, o geometría tridimensional, es la rama de las matemáticas que estudia las formas en el espacio de tres dimensiones, utilizando tres coordenadas (x, y, z) para describir la posición de cualquier punto. Se enfoca en el estudio de objetos con longitud, ancho y altura, como cubos, esferas y cilindros. </a:t>
            </a:r>
            <a:endParaRPr b="1" sz="1800">
              <a:solidFill>
                <a:schemeClr val="lt1"/>
              </a:solidFill>
              <a:latin typeface="Calibri"/>
              <a:ea typeface="Calibri"/>
              <a:cs typeface="Calibri"/>
              <a:sym typeface="Calibri"/>
            </a:endParaRPr>
          </a:p>
        </p:txBody>
      </p:sp>
      <p:sp>
        <p:nvSpPr>
          <p:cNvPr id="106" name="Google Shape;106;p2"/>
          <p:cNvSpPr/>
          <p:nvPr/>
        </p:nvSpPr>
        <p:spPr>
          <a:xfrm>
            <a:off x="262402" y="3388659"/>
            <a:ext cx="3524289" cy="3313355"/>
          </a:xfrm>
          <a:prstGeom prst="round2DiagRect">
            <a:avLst>
              <a:gd fmla="val 16667" name="adj1"/>
              <a:gd fmla="val 0" name="adj2"/>
            </a:avLst>
          </a:prstGeom>
          <a:solidFill>
            <a:schemeClr val="accent5"/>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b="1" lang="es-ES" sz="1800">
                <a:solidFill>
                  <a:schemeClr val="lt1"/>
                </a:solidFill>
                <a:latin typeface="Calibri"/>
                <a:ea typeface="Calibri"/>
                <a:cs typeface="Calibri"/>
                <a:sym typeface="Calibri"/>
              </a:rPr>
              <a:t>Exploraremos conceptos geométricos en tres dimensiones, más allá de la geometría plana (2D). Se enfoca en el estudio de figuras y cuerpos que tienen volumen, como cubos, prismas, cilindros, conos y esferas, y sus propiedades.</a:t>
            </a:r>
            <a:endParaRPr/>
          </a:p>
        </p:txBody>
      </p:sp>
      <p:sp>
        <p:nvSpPr>
          <p:cNvPr id="107" name="Google Shape;107;p2"/>
          <p:cNvSpPr/>
          <p:nvPr/>
        </p:nvSpPr>
        <p:spPr>
          <a:xfrm>
            <a:off x="4055633" y="3313355"/>
            <a:ext cx="4087905" cy="3388659"/>
          </a:xfrm>
          <a:prstGeom prst="round2DiagRect">
            <a:avLst>
              <a:gd fmla="val 16667" name="adj1"/>
              <a:gd fmla="val 0" name="adj2"/>
            </a:avLst>
          </a:prstGeom>
          <a:solidFill>
            <a:srgbClr val="00B050"/>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b="1" lang="es-ES" sz="2000">
                <a:solidFill>
                  <a:schemeClr val="lt1"/>
                </a:solidFill>
                <a:latin typeface="Calibri"/>
                <a:ea typeface="Calibri"/>
                <a:cs typeface="Calibri"/>
                <a:sym typeface="Calibri"/>
              </a:rPr>
              <a:t>La geometría 3 permite aplicar diferentes enfoques a la solución de problemas asociados al arte, la arquitectura, el diseño, la construcción, entre otros, en los cuales la creatividad y la innovación son el centro de las aplicaciones de las matemáticas. </a:t>
            </a:r>
            <a:endParaRPr b="1" sz="2000">
              <a:solidFill>
                <a:schemeClr val="lt1"/>
              </a:solidFill>
              <a:latin typeface="Calibri"/>
              <a:ea typeface="Calibri"/>
              <a:cs typeface="Calibri"/>
              <a:sym typeface="Calibri"/>
            </a:endParaRPr>
          </a:p>
        </p:txBody>
      </p:sp>
      <p:sp>
        <p:nvSpPr>
          <p:cNvPr id="108" name="Google Shape;108;p2"/>
          <p:cNvSpPr/>
          <p:nvPr/>
        </p:nvSpPr>
        <p:spPr>
          <a:xfrm>
            <a:off x="8498541" y="3313355"/>
            <a:ext cx="3302598" cy="3388659"/>
          </a:xfrm>
          <a:prstGeom prst="round2DiagRect">
            <a:avLst>
              <a:gd fmla="val 16667" name="adj1"/>
              <a:gd fmla="val 0" name="adj2"/>
            </a:avLst>
          </a:prstGeom>
          <a:solidFill>
            <a:srgbClr val="FF0000"/>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b="1" lang="es-ES" sz="1800">
                <a:solidFill>
                  <a:schemeClr val="lt1"/>
                </a:solidFill>
                <a:latin typeface="Calibri"/>
                <a:ea typeface="Calibri"/>
                <a:cs typeface="Calibri"/>
                <a:sym typeface="Calibri"/>
              </a:rPr>
              <a:t>La curiosidad es un motor fundamental para el aprendizaje de la Geometría, ya que impulsa la exploración y la comprensión de conceptos abstractos. Al despertar la curiosidad, se nos motiva a  indagar más allá de las fórmulas y definiciones, buscando conexiones y aplicaciones en el mundo real. </a:t>
            </a:r>
            <a:endParaRPr b="1" sz="1800">
              <a:solidFill>
                <a:schemeClr val="lt1"/>
              </a:solidFill>
              <a:latin typeface="Calibri"/>
              <a:ea typeface="Calibri"/>
              <a:cs typeface="Calibri"/>
              <a:sym typeface="Calibri"/>
            </a:endParaRPr>
          </a:p>
        </p:txBody>
      </p:sp>
      <p:pic>
        <p:nvPicPr>
          <p:cNvPr id="109" name="Google Shape;109;p2"/>
          <p:cNvPicPr preferRelativeResize="0"/>
          <p:nvPr/>
        </p:nvPicPr>
        <p:blipFill rotWithShape="1">
          <a:blip r:embed="rId4">
            <a:alphaModFix/>
          </a:blip>
          <a:srcRect b="0" l="0" r="0" t="0"/>
          <a:stretch/>
        </p:blipFill>
        <p:spPr>
          <a:xfrm>
            <a:off x="9751668" y="1129300"/>
            <a:ext cx="1484403" cy="2007993"/>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3"/>
          <p:cNvSpPr txBox="1"/>
          <p:nvPr>
            <p:ph type="title"/>
          </p:nvPr>
        </p:nvSpPr>
        <p:spPr>
          <a:xfrm>
            <a:off x="1618955" y="236635"/>
            <a:ext cx="9731451" cy="1161857"/>
          </a:xfrm>
          <a:prstGeom prst="rect">
            <a:avLst/>
          </a:prstGeom>
          <a:noFill/>
          <a:ln>
            <a:noFill/>
          </a:ln>
        </p:spPr>
        <p:txBody>
          <a:bodyPr anchorCtr="0" anchor="ctr" bIns="45700" lIns="91425" spcFirstLastPara="1" rIns="91425" wrap="square" tIns="45700">
            <a:spAutoFit/>
          </a:bodyPr>
          <a:lstStyle/>
          <a:p>
            <a:pPr indent="0" lvl="0" marL="0" rtl="0" algn="l">
              <a:lnSpc>
                <a:spcPct val="90000"/>
              </a:lnSpc>
              <a:spcBef>
                <a:spcPts val="0"/>
              </a:spcBef>
              <a:spcAft>
                <a:spcPts val="0"/>
              </a:spcAft>
              <a:buClr>
                <a:schemeClr val="accent1"/>
              </a:buClr>
              <a:buSzPts val="1600"/>
              <a:buFont typeface="Tahoma"/>
              <a:buNone/>
            </a:pPr>
            <a:r>
              <a:rPr b="1" lang="es-ES" sz="1600">
                <a:solidFill>
                  <a:schemeClr val="accent1"/>
                </a:solidFill>
                <a:latin typeface="Tahoma"/>
                <a:ea typeface="Tahoma"/>
                <a:cs typeface="Tahoma"/>
                <a:sym typeface="Tahoma"/>
              </a:rPr>
              <a:t>¿Qué habilidades desarrollarás con la asignatura y qué conductas de entrada debes tener para ello?</a:t>
            </a:r>
            <a:endParaRPr/>
          </a:p>
          <a:p>
            <a:pPr indent="0" lvl="0" marL="0" rtl="0" algn="l">
              <a:lnSpc>
                <a:spcPct val="90000"/>
              </a:lnSpc>
              <a:spcBef>
                <a:spcPts val="0"/>
              </a:spcBef>
              <a:spcAft>
                <a:spcPts val="0"/>
              </a:spcAft>
              <a:buClr>
                <a:schemeClr val="accent1"/>
              </a:buClr>
              <a:buSzPts val="4400"/>
              <a:buFont typeface="Caveat"/>
              <a:buNone/>
            </a:pPr>
            <a:r>
              <a:rPr b="1" lang="es-ES">
                <a:solidFill>
                  <a:schemeClr val="accent1"/>
                </a:solidFill>
                <a:latin typeface="Caveat"/>
                <a:ea typeface="Caveat"/>
                <a:cs typeface="Caveat"/>
                <a:sym typeface="Caveat"/>
              </a:rPr>
              <a:t>      </a:t>
            </a:r>
            <a:endParaRPr/>
          </a:p>
        </p:txBody>
      </p:sp>
      <p:pic>
        <p:nvPicPr>
          <p:cNvPr id="115" name="Google Shape;115;p3"/>
          <p:cNvPicPr preferRelativeResize="0"/>
          <p:nvPr/>
        </p:nvPicPr>
        <p:blipFill rotWithShape="1">
          <a:blip r:embed="rId3">
            <a:alphaModFix/>
          </a:blip>
          <a:srcRect b="0" l="0" r="0" t="0"/>
          <a:stretch/>
        </p:blipFill>
        <p:spPr>
          <a:xfrm>
            <a:off x="329505" y="167172"/>
            <a:ext cx="816389" cy="908377"/>
          </a:xfrm>
          <a:prstGeom prst="rect">
            <a:avLst/>
          </a:prstGeom>
          <a:noFill/>
          <a:ln>
            <a:noFill/>
          </a:ln>
        </p:spPr>
      </p:pic>
      <p:sp>
        <p:nvSpPr>
          <p:cNvPr id="116" name="Google Shape;116;p3"/>
          <p:cNvSpPr/>
          <p:nvPr/>
        </p:nvSpPr>
        <p:spPr>
          <a:xfrm>
            <a:off x="162047" y="1075548"/>
            <a:ext cx="6886935" cy="5540403"/>
          </a:xfrm>
          <a:prstGeom prst="snip2SameRect">
            <a:avLst>
              <a:gd fmla="val 16667" name="adj1"/>
              <a:gd fmla="val 0" name="adj2"/>
            </a:avLst>
          </a:prstGeom>
          <a:solidFill>
            <a:srgbClr val="7030A0"/>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1" sz="1800" u="sng">
              <a:solidFill>
                <a:schemeClr val="lt1"/>
              </a:solidFill>
              <a:latin typeface="Calibri"/>
              <a:ea typeface="Calibri"/>
              <a:cs typeface="Calibri"/>
              <a:sym typeface="Calibri"/>
            </a:endParaRPr>
          </a:p>
          <a:p>
            <a:pPr indent="0" lvl="0" marL="0" marR="0" rtl="0" algn="l">
              <a:spcBef>
                <a:spcPts val="0"/>
              </a:spcBef>
              <a:spcAft>
                <a:spcPts val="0"/>
              </a:spcAft>
              <a:buNone/>
            </a:pPr>
            <a:r>
              <a:t/>
            </a:r>
            <a:endParaRPr b="1" sz="1800" u="sng">
              <a:solidFill>
                <a:schemeClr val="lt1"/>
              </a:solidFill>
              <a:latin typeface="Calibri"/>
              <a:ea typeface="Calibri"/>
              <a:cs typeface="Calibri"/>
              <a:sym typeface="Calibri"/>
            </a:endParaRPr>
          </a:p>
          <a:p>
            <a:pPr indent="0" lvl="0" marL="0" marR="0" rtl="0" algn="l">
              <a:spcBef>
                <a:spcPts val="0"/>
              </a:spcBef>
              <a:spcAft>
                <a:spcPts val="0"/>
              </a:spcAft>
              <a:buNone/>
            </a:pPr>
            <a:r>
              <a:t/>
            </a:r>
            <a:endParaRPr b="1" sz="1800" u="sng">
              <a:solidFill>
                <a:schemeClr val="lt1"/>
              </a:solidFill>
              <a:latin typeface="Calibri"/>
              <a:ea typeface="Calibri"/>
              <a:cs typeface="Calibri"/>
              <a:sym typeface="Calibri"/>
            </a:endParaRPr>
          </a:p>
          <a:p>
            <a:pPr indent="0" lvl="0" marL="0" marR="0" rtl="0" algn="l">
              <a:spcBef>
                <a:spcPts val="0"/>
              </a:spcBef>
              <a:spcAft>
                <a:spcPts val="0"/>
              </a:spcAft>
              <a:buNone/>
            </a:pPr>
            <a:r>
              <a:rPr b="1" lang="es-ES" sz="1800" u="sng">
                <a:solidFill>
                  <a:schemeClr val="lt1"/>
                </a:solidFill>
                <a:latin typeface="Calibri"/>
                <a:ea typeface="Calibri"/>
                <a:cs typeface="Calibri"/>
                <a:sym typeface="Calibri"/>
              </a:rPr>
              <a:t>Habilidades que desarrollarás: </a:t>
            </a:r>
            <a:endParaRPr/>
          </a:p>
          <a:p>
            <a:pPr indent="0" lvl="0" marL="0" marR="0" rtl="0" algn="l">
              <a:spcBef>
                <a:spcPts val="0"/>
              </a:spcBef>
              <a:spcAft>
                <a:spcPts val="0"/>
              </a:spcAft>
              <a:buNone/>
            </a:pPr>
            <a:r>
              <a:rPr b="1" lang="es-ES" sz="1800">
                <a:solidFill>
                  <a:schemeClr val="lt1"/>
                </a:solidFill>
                <a:latin typeface="Calibri"/>
                <a:ea typeface="Calibri"/>
                <a:cs typeface="Calibri"/>
                <a:sym typeface="Calibri"/>
              </a:rPr>
              <a:t>Visualización espacial:</a:t>
            </a:r>
            <a:endParaRPr/>
          </a:p>
          <a:p>
            <a:pPr indent="0" lvl="0" marL="0" marR="0" rtl="0" algn="l">
              <a:spcBef>
                <a:spcPts val="0"/>
              </a:spcBef>
              <a:spcAft>
                <a:spcPts val="0"/>
              </a:spcAft>
              <a:buNone/>
            </a:pPr>
            <a:r>
              <a:rPr b="1" lang="es-ES" sz="1800">
                <a:solidFill>
                  <a:schemeClr val="lt1"/>
                </a:solidFill>
                <a:latin typeface="Calibri"/>
                <a:ea typeface="Calibri"/>
                <a:cs typeface="Calibri"/>
                <a:sym typeface="Calibri"/>
              </a:rPr>
              <a:t>La capacidad de imaginar y manipular mentalmente objetos en tres dimensiones, incluyendo rotaciones, traslaciones y cambios de perspectiva. </a:t>
            </a:r>
            <a:endParaRPr/>
          </a:p>
          <a:p>
            <a:pPr indent="0" lvl="0" marL="0" marR="0" rtl="0" algn="l">
              <a:spcBef>
                <a:spcPts val="0"/>
              </a:spcBef>
              <a:spcAft>
                <a:spcPts val="0"/>
              </a:spcAft>
              <a:buNone/>
            </a:pPr>
            <a:r>
              <a:t/>
            </a:r>
            <a:endParaRPr b="1" sz="1800">
              <a:solidFill>
                <a:schemeClr val="lt1"/>
              </a:solidFill>
              <a:latin typeface="Calibri"/>
              <a:ea typeface="Calibri"/>
              <a:cs typeface="Calibri"/>
              <a:sym typeface="Calibri"/>
            </a:endParaRPr>
          </a:p>
          <a:p>
            <a:pPr indent="0" lvl="0" marL="0" marR="0" rtl="0" algn="l">
              <a:spcBef>
                <a:spcPts val="0"/>
              </a:spcBef>
              <a:spcAft>
                <a:spcPts val="0"/>
              </a:spcAft>
              <a:buNone/>
            </a:pPr>
            <a:r>
              <a:rPr b="1" lang="es-ES" sz="1800">
                <a:solidFill>
                  <a:schemeClr val="lt1"/>
                </a:solidFill>
                <a:latin typeface="Calibri"/>
                <a:ea typeface="Calibri"/>
                <a:cs typeface="Calibri"/>
                <a:sym typeface="Calibri"/>
              </a:rPr>
              <a:t>Representación de figuras 3D:</a:t>
            </a:r>
            <a:endParaRPr/>
          </a:p>
          <a:p>
            <a:pPr indent="0" lvl="0" marL="0" marR="0" rtl="0" algn="l">
              <a:spcBef>
                <a:spcPts val="0"/>
              </a:spcBef>
              <a:spcAft>
                <a:spcPts val="0"/>
              </a:spcAft>
              <a:buNone/>
            </a:pPr>
            <a:r>
              <a:rPr b="1" lang="es-ES" sz="1800">
                <a:solidFill>
                  <a:schemeClr val="lt1"/>
                </a:solidFill>
                <a:latin typeface="Calibri"/>
                <a:ea typeface="Calibri"/>
                <a:cs typeface="Calibri"/>
                <a:sym typeface="Calibri"/>
              </a:rPr>
              <a:t>Dibujar y modelar figuras tridimensionales, ya sea a mano o utilizando software de diseño. </a:t>
            </a:r>
            <a:endParaRPr/>
          </a:p>
          <a:p>
            <a:pPr indent="0" lvl="0" marL="0" marR="0" rtl="0" algn="l">
              <a:spcBef>
                <a:spcPts val="0"/>
              </a:spcBef>
              <a:spcAft>
                <a:spcPts val="0"/>
              </a:spcAft>
              <a:buNone/>
            </a:pPr>
            <a:r>
              <a:t/>
            </a:r>
            <a:endParaRPr b="1" sz="1800">
              <a:solidFill>
                <a:schemeClr val="lt1"/>
              </a:solidFill>
              <a:latin typeface="Calibri"/>
              <a:ea typeface="Calibri"/>
              <a:cs typeface="Calibri"/>
              <a:sym typeface="Calibri"/>
            </a:endParaRPr>
          </a:p>
          <a:p>
            <a:pPr indent="0" lvl="0" marL="0" marR="0" rtl="0" algn="l">
              <a:spcBef>
                <a:spcPts val="0"/>
              </a:spcBef>
              <a:spcAft>
                <a:spcPts val="0"/>
              </a:spcAft>
              <a:buNone/>
            </a:pPr>
            <a:r>
              <a:rPr b="1" lang="es-ES" sz="1800">
                <a:solidFill>
                  <a:schemeClr val="lt1"/>
                </a:solidFill>
                <a:latin typeface="Calibri"/>
                <a:ea typeface="Calibri"/>
                <a:cs typeface="Calibri"/>
                <a:sym typeface="Calibri"/>
              </a:rPr>
              <a:t>Resolución de problemas espaciales:</a:t>
            </a:r>
            <a:endParaRPr/>
          </a:p>
          <a:p>
            <a:pPr indent="0" lvl="0" marL="0" marR="0" rtl="0" algn="l">
              <a:spcBef>
                <a:spcPts val="0"/>
              </a:spcBef>
              <a:spcAft>
                <a:spcPts val="0"/>
              </a:spcAft>
              <a:buNone/>
            </a:pPr>
            <a:r>
              <a:rPr b="1" lang="es-ES" sz="1800">
                <a:solidFill>
                  <a:schemeClr val="lt1"/>
                </a:solidFill>
                <a:latin typeface="Calibri"/>
                <a:ea typeface="Calibri"/>
                <a:cs typeface="Calibri"/>
                <a:sym typeface="Calibri"/>
              </a:rPr>
              <a:t>Aplicar el razonamiento geométrico para resolver problemas que involucran relaciones espaciales, como la optimización de espacio o la planificación de movimientos. </a:t>
            </a:r>
            <a:endParaRPr/>
          </a:p>
          <a:p>
            <a:pPr indent="0" lvl="0" marL="0" marR="0" rtl="0" algn="l">
              <a:spcBef>
                <a:spcPts val="0"/>
              </a:spcBef>
              <a:spcAft>
                <a:spcPts val="0"/>
              </a:spcAft>
              <a:buNone/>
            </a:pPr>
            <a:r>
              <a:t/>
            </a:r>
            <a:endParaRPr b="1" sz="1800">
              <a:solidFill>
                <a:schemeClr val="lt1"/>
              </a:solidFill>
              <a:latin typeface="Calibri"/>
              <a:ea typeface="Calibri"/>
              <a:cs typeface="Calibri"/>
              <a:sym typeface="Calibri"/>
            </a:endParaRPr>
          </a:p>
          <a:p>
            <a:pPr indent="0" lvl="0" marL="0" marR="0" rtl="0" algn="l">
              <a:spcBef>
                <a:spcPts val="0"/>
              </a:spcBef>
              <a:spcAft>
                <a:spcPts val="0"/>
              </a:spcAft>
              <a:buNone/>
            </a:pPr>
            <a:r>
              <a:rPr b="1" lang="es-ES" sz="1800">
                <a:solidFill>
                  <a:schemeClr val="lt1"/>
                </a:solidFill>
                <a:latin typeface="Calibri"/>
                <a:ea typeface="Calibri"/>
                <a:cs typeface="Calibri"/>
                <a:sym typeface="Calibri"/>
              </a:rPr>
              <a:t>Uso de herramientas tecnológicas:</a:t>
            </a:r>
            <a:endParaRPr/>
          </a:p>
          <a:p>
            <a:pPr indent="0" lvl="0" marL="0" marR="0" rtl="0" algn="l">
              <a:spcBef>
                <a:spcPts val="0"/>
              </a:spcBef>
              <a:spcAft>
                <a:spcPts val="0"/>
              </a:spcAft>
              <a:buNone/>
            </a:pPr>
            <a:r>
              <a:rPr b="1" lang="es-ES" sz="1800">
                <a:solidFill>
                  <a:schemeClr val="lt1"/>
                </a:solidFill>
                <a:latin typeface="Calibri"/>
                <a:ea typeface="Calibri"/>
                <a:cs typeface="Calibri"/>
                <a:sym typeface="Calibri"/>
              </a:rPr>
              <a:t>Aprovechar software y herramientas digitales para visualizar, modelar y analizar figuras 3D. </a:t>
            </a:r>
            <a:endParaRPr/>
          </a:p>
          <a:p>
            <a:pPr indent="0" lvl="0" marL="0" marR="0" rtl="0" algn="l">
              <a:spcBef>
                <a:spcPts val="0"/>
              </a:spcBef>
              <a:spcAft>
                <a:spcPts val="0"/>
              </a:spcAft>
              <a:buNone/>
            </a:pPr>
            <a:r>
              <a:t/>
            </a:r>
            <a:endParaRPr b="1" sz="1800">
              <a:solidFill>
                <a:schemeClr val="lt1"/>
              </a:solidFill>
              <a:latin typeface="Calibri"/>
              <a:ea typeface="Calibri"/>
              <a:cs typeface="Calibri"/>
              <a:sym typeface="Calibri"/>
            </a:endParaRPr>
          </a:p>
          <a:p>
            <a:pPr indent="0" lvl="0" marL="0" marR="0" rtl="0" algn="l">
              <a:spcBef>
                <a:spcPts val="0"/>
              </a:spcBef>
              <a:spcAft>
                <a:spcPts val="0"/>
              </a:spcAft>
              <a:buNone/>
            </a:pPr>
            <a:r>
              <a:t/>
            </a:r>
            <a:endParaRPr b="1" sz="1800">
              <a:solidFill>
                <a:schemeClr val="lt1"/>
              </a:solidFill>
              <a:latin typeface="Calibri"/>
              <a:ea typeface="Calibri"/>
              <a:cs typeface="Calibri"/>
              <a:sym typeface="Calibri"/>
            </a:endParaRPr>
          </a:p>
          <a:p>
            <a:pPr indent="0" lvl="0" marL="0" marR="0" rtl="0" algn="l">
              <a:spcBef>
                <a:spcPts val="0"/>
              </a:spcBef>
              <a:spcAft>
                <a:spcPts val="0"/>
              </a:spcAft>
              <a:buNone/>
            </a:pPr>
            <a:r>
              <a:t/>
            </a:r>
            <a:endParaRPr b="1" sz="1800">
              <a:solidFill>
                <a:schemeClr val="lt1"/>
              </a:solidFill>
              <a:latin typeface="Calibri"/>
              <a:ea typeface="Calibri"/>
              <a:cs typeface="Calibri"/>
              <a:sym typeface="Calibri"/>
            </a:endParaRPr>
          </a:p>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17" name="Google Shape;117;p3"/>
          <p:cNvSpPr/>
          <p:nvPr/>
        </p:nvSpPr>
        <p:spPr>
          <a:xfrm>
            <a:off x="7245752" y="2830149"/>
            <a:ext cx="4615752" cy="3785802"/>
          </a:xfrm>
          <a:prstGeom prst="rect">
            <a:avLst/>
          </a:prstGeom>
          <a:solidFill>
            <a:srgbClr val="C00000"/>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b="1" lang="es-ES" sz="1800">
                <a:solidFill>
                  <a:schemeClr val="lt1"/>
                </a:solidFill>
                <a:latin typeface="Calibri"/>
                <a:ea typeface="Calibri"/>
                <a:cs typeface="Calibri"/>
                <a:sym typeface="Calibri"/>
              </a:rPr>
              <a:t>Para Geometría 3D  tan sólo necesitas manejar conceptos básicos de geometría plana, como puntos, líneas, planos, figuras 2D y sus propiedades, así como la capacidad de visualizar y manipular formas en el espacio.</a:t>
            </a:r>
            <a:endParaRPr/>
          </a:p>
          <a:p>
            <a:pPr indent="0" lvl="0" marL="0" marR="0" rtl="0" algn="l">
              <a:spcBef>
                <a:spcPts val="0"/>
              </a:spcBef>
              <a:spcAft>
                <a:spcPts val="0"/>
              </a:spcAft>
              <a:buNone/>
            </a:pPr>
            <a:r>
              <a:t/>
            </a:r>
            <a:endParaRPr b="1" sz="1800">
              <a:solidFill>
                <a:schemeClr val="lt1"/>
              </a:solidFill>
              <a:latin typeface="Calibri"/>
              <a:ea typeface="Calibri"/>
              <a:cs typeface="Calibri"/>
              <a:sym typeface="Calibri"/>
            </a:endParaRPr>
          </a:p>
          <a:p>
            <a:pPr indent="0" lvl="0" marL="0" marR="0" rtl="0" algn="l">
              <a:spcBef>
                <a:spcPts val="0"/>
              </a:spcBef>
              <a:spcAft>
                <a:spcPts val="0"/>
              </a:spcAft>
              <a:buNone/>
            </a:pPr>
            <a:r>
              <a:t/>
            </a:r>
            <a:endParaRPr b="1" sz="1800">
              <a:solidFill>
                <a:schemeClr val="lt1"/>
              </a:solidFill>
              <a:latin typeface="Calibri"/>
              <a:ea typeface="Calibri"/>
              <a:cs typeface="Calibri"/>
              <a:sym typeface="Calibri"/>
            </a:endParaRPr>
          </a:p>
          <a:p>
            <a:pPr indent="0" lvl="0" marL="0" marR="0" rtl="0" algn="l">
              <a:spcBef>
                <a:spcPts val="0"/>
              </a:spcBef>
              <a:spcAft>
                <a:spcPts val="0"/>
              </a:spcAft>
              <a:buNone/>
            </a:pPr>
            <a:r>
              <a:rPr b="1" lang="es-ES" sz="1800">
                <a:solidFill>
                  <a:schemeClr val="lt1"/>
                </a:solidFill>
                <a:latin typeface="Calibri"/>
                <a:ea typeface="Calibri"/>
                <a:cs typeface="Calibri"/>
                <a:sym typeface="Calibri"/>
              </a:rPr>
              <a:t>También es fundamental tener conocimientos sobre sistemas de coordenadas, especialmente el sistema de coordenadas cartesianas tridimensional (ejes x, y, z) y la representación de puntos y vectores en este sistema. </a:t>
            </a:r>
            <a:endParaRPr b="1" sz="1800">
              <a:solidFill>
                <a:schemeClr val="lt1"/>
              </a:solidFill>
              <a:latin typeface="Calibri"/>
              <a:ea typeface="Calibri"/>
              <a:cs typeface="Calibri"/>
              <a:sym typeface="Calibri"/>
            </a:endParaRPr>
          </a:p>
        </p:txBody>
      </p:sp>
      <p:pic>
        <p:nvPicPr>
          <p:cNvPr id="118" name="Google Shape;118;p3"/>
          <p:cNvPicPr preferRelativeResize="0"/>
          <p:nvPr/>
        </p:nvPicPr>
        <p:blipFill rotWithShape="1">
          <a:blip r:embed="rId4">
            <a:alphaModFix/>
          </a:blip>
          <a:srcRect b="0" l="0" r="0" t="0"/>
          <a:stretch/>
        </p:blipFill>
        <p:spPr>
          <a:xfrm>
            <a:off x="8193198" y="817563"/>
            <a:ext cx="2012992" cy="1986242"/>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4"/>
          <p:cNvSpPr txBox="1"/>
          <p:nvPr>
            <p:ph type="title"/>
          </p:nvPr>
        </p:nvSpPr>
        <p:spPr>
          <a:xfrm>
            <a:off x="2049965" y="551902"/>
            <a:ext cx="8841059" cy="433965"/>
          </a:xfrm>
          <a:prstGeom prst="rect">
            <a:avLst/>
          </a:prstGeom>
          <a:noFill/>
          <a:ln>
            <a:noFill/>
          </a:ln>
        </p:spPr>
        <p:txBody>
          <a:bodyPr anchorCtr="0" anchor="ctr" bIns="45700" lIns="91425" spcFirstLastPara="1" rIns="91425" wrap="square" tIns="45700">
            <a:spAutoFit/>
          </a:bodyPr>
          <a:lstStyle/>
          <a:p>
            <a:pPr indent="0" lvl="0" marL="0" rtl="0" algn="l">
              <a:lnSpc>
                <a:spcPct val="90000"/>
              </a:lnSpc>
              <a:spcBef>
                <a:spcPts val="0"/>
              </a:spcBef>
              <a:spcAft>
                <a:spcPts val="0"/>
              </a:spcAft>
              <a:buClr>
                <a:schemeClr val="accent1"/>
              </a:buClr>
              <a:buSzPts val="2400"/>
              <a:buFont typeface="Tahoma"/>
              <a:buNone/>
            </a:pPr>
            <a:r>
              <a:rPr b="1" lang="es-ES" sz="2400">
                <a:solidFill>
                  <a:schemeClr val="accent1"/>
                </a:solidFill>
                <a:latin typeface="Tahoma"/>
                <a:ea typeface="Tahoma"/>
                <a:cs typeface="Tahoma"/>
                <a:sym typeface="Tahoma"/>
              </a:rPr>
              <a:t>¿Cuál es el desafío de aprendizaje de la asignatura?  </a:t>
            </a:r>
            <a:r>
              <a:rPr b="1" lang="es-ES" sz="2400">
                <a:solidFill>
                  <a:schemeClr val="accent1"/>
                </a:solidFill>
                <a:latin typeface="Caveat"/>
                <a:ea typeface="Caveat"/>
                <a:cs typeface="Caveat"/>
                <a:sym typeface="Caveat"/>
              </a:rPr>
              <a:t>      </a:t>
            </a:r>
            <a:endParaRPr/>
          </a:p>
        </p:txBody>
      </p:sp>
      <p:pic>
        <p:nvPicPr>
          <p:cNvPr id="124" name="Google Shape;124;p4"/>
          <p:cNvPicPr preferRelativeResize="0"/>
          <p:nvPr/>
        </p:nvPicPr>
        <p:blipFill rotWithShape="1">
          <a:blip r:embed="rId3">
            <a:alphaModFix/>
          </a:blip>
          <a:srcRect b="0" l="0" r="0" t="0"/>
          <a:stretch/>
        </p:blipFill>
        <p:spPr>
          <a:xfrm>
            <a:off x="329505" y="167173"/>
            <a:ext cx="1135635" cy="1263594"/>
          </a:xfrm>
          <a:prstGeom prst="rect">
            <a:avLst/>
          </a:prstGeom>
          <a:noFill/>
          <a:ln>
            <a:noFill/>
          </a:ln>
        </p:spPr>
      </p:pic>
      <p:sp>
        <p:nvSpPr>
          <p:cNvPr id="125" name="Google Shape;125;p4"/>
          <p:cNvSpPr/>
          <p:nvPr/>
        </p:nvSpPr>
        <p:spPr>
          <a:xfrm>
            <a:off x="329506" y="1539433"/>
            <a:ext cx="7853795" cy="4766665"/>
          </a:xfrm>
          <a:prstGeom prst="rect">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1" sz="1800">
              <a:solidFill>
                <a:schemeClr val="lt1"/>
              </a:solidFill>
              <a:latin typeface="Calibri"/>
              <a:ea typeface="Calibri"/>
              <a:cs typeface="Calibri"/>
              <a:sym typeface="Calibri"/>
            </a:endParaRPr>
          </a:p>
          <a:p>
            <a:pPr indent="0" lvl="0" marL="0" marR="0" rtl="0" algn="l">
              <a:spcBef>
                <a:spcPts val="0"/>
              </a:spcBef>
              <a:spcAft>
                <a:spcPts val="0"/>
              </a:spcAft>
              <a:buNone/>
            </a:pPr>
            <a:r>
              <a:t/>
            </a:r>
            <a:endParaRPr b="1" sz="1800">
              <a:solidFill>
                <a:schemeClr val="lt1"/>
              </a:solidFill>
              <a:latin typeface="Calibri"/>
              <a:ea typeface="Calibri"/>
              <a:cs typeface="Calibri"/>
              <a:sym typeface="Calibri"/>
            </a:endParaRPr>
          </a:p>
          <a:p>
            <a:pPr indent="0" lvl="0" marL="0" marR="0" rtl="0" algn="l">
              <a:spcBef>
                <a:spcPts val="0"/>
              </a:spcBef>
              <a:spcAft>
                <a:spcPts val="0"/>
              </a:spcAft>
              <a:buNone/>
            </a:pPr>
            <a:r>
              <a:t/>
            </a:r>
            <a:endParaRPr b="1" sz="1800">
              <a:solidFill>
                <a:schemeClr val="lt1"/>
              </a:solidFill>
              <a:latin typeface="Calibri"/>
              <a:ea typeface="Calibri"/>
              <a:cs typeface="Calibri"/>
              <a:sym typeface="Calibri"/>
            </a:endParaRPr>
          </a:p>
          <a:p>
            <a:pPr indent="0" lvl="0" marL="0" marR="0" rtl="0" algn="l">
              <a:spcBef>
                <a:spcPts val="0"/>
              </a:spcBef>
              <a:spcAft>
                <a:spcPts val="0"/>
              </a:spcAft>
              <a:buNone/>
            </a:pPr>
            <a:r>
              <a:t/>
            </a:r>
            <a:endParaRPr b="1" sz="1800">
              <a:solidFill>
                <a:schemeClr val="lt1"/>
              </a:solidFill>
              <a:latin typeface="Calibri"/>
              <a:ea typeface="Calibri"/>
              <a:cs typeface="Calibri"/>
              <a:sym typeface="Calibri"/>
            </a:endParaRPr>
          </a:p>
          <a:p>
            <a:pPr indent="0" lvl="0" marL="0" marR="0" rtl="0" algn="l">
              <a:spcBef>
                <a:spcPts val="0"/>
              </a:spcBef>
              <a:spcAft>
                <a:spcPts val="0"/>
              </a:spcAft>
              <a:buNone/>
            </a:pPr>
            <a:r>
              <a:t/>
            </a:r>
            <a:endParaRPr b="1" sz="1800">
              <a:solidFill>
                <a:schemeClr val="lt1"/>
              </a:solidFill>
              <a:latin typeface="Calibri"/>
              <a:ea typeface="Calibri"/>
              <a:cs typeface="Calibri"/>
              <a:sym typeface="Calibri"/>
            </a:endParaRPr>
          </a:p>
          <a:p>
            <a:pPr indent="0" lvl="0" marL="0" marR="0" rtl="0" algn="l">
              <a:spcBef>
                <a:spcPts val="0"/>
              </a:spcBef>
              <a:spcAft>
                <a:spcPts val="0"/>
              </a:spcAft>
              <a:buNone/>
            </a:pPr>
            <a:r>
              <a:rPr b="1" lang="es-ES" sz="1800">
                <a:solidFill>
                  <a:schemeClr val="lt1"/>
                </a:solidFill>
                <a:latin typeface="Calibri"/>
                <a:ea typeface="Calibri"/>
                <a:cs typeface="Calibri"/>
                <a:sym typeface="Calibri"/>
              </a:rPr>
              <a:t>Aprender geometría 3D es crucial porque te permite comprender y trabajar con el espacio tridimensional que nos rodea, lo cual es esencial para diversas áreas como la arquitectura, el diseño, la ingeniería y la ciencia. </a:t>
            </a:r>
            <a:endParaRPr/>
          </a:p>
          <a:p>
            <a:pPr indent="0" lvl="0" marL="0" marR="0" rtl="0" algn="l">
              <a:spcBef>
                <a:spcPts val="0"/>
              </a:spcBef>
              <a:spcAft>
                <a:spcPts val="0"/>
              </a:spcAft>
              <a:buNone/>
            </a:pPr>
            <a:r>
              <a:t/>
            </a:r>
            <a:endParaRPr b="1" sz="1800">
              <a:solidFill>
                <a:schemeClr val="lt1"/>
              </a:solidFill>
              <a:latin typeface="Calibri"/>
              <a:ea typeface="Calibri"/>
              <a:cs typeface="Calibri"/>
              <a:sym typeface="Calibri"/>
            </a:endParaRPr>
          </a:p>
          <a:p>
            <a:pPr indent="0" lvl="0" marL="0" marR="0" rtl="0" algn="l">
              <a:spcBef>
                <a:spcPts val="0"/>
              </a:spcBef>
              <a:spcAft>
                <a:spcPts val="0"/>
              </a:spcAft>
              <a:buNone/>
            </a:pPr>
            <a:r>
              <a:rPr b="1" lang="es-ES" sz="1800">
                <a:solidFill>
                  <a:schemeClr val="lt1"/>
                </a:solidFill>
                <a:latin typeface="Calibri"/>
                <a:ea typeface="Calibri"/>
                <a:cs typeface="Calibri"/>
                <a:sym typeface="Calibri"/>
              </a:rPr>
              <a:t>La geometría 3D nos ayuda a entender cómo se relacionan las formas y objetos en el espacio, lo cual es fundamental para la vida cotidiana. </a:t>
            </a:r>
            <a:endParaRPr/>
          </a:p>
          <a:p>
            <a:pPr indent="0" lvl="0" marL="0" marR="0" rtl="0" algn="l">
              <a:spcBef>
                <a:spcPts val="0"/>
              </a:spcBef>
              <a:spcAft>
                <a:spcPts val="0"/>
              </a:spcAft>
              <a:buNone/>
            </a:pPr>
            <a:r>
              <a:t/>
            </a:r>
            <a:endParaRPr b="1" sz="1800">
              <a:solidFill>
                <a:schemeClr val="lt1"/>
              </a:solidFill>
              <a:latin typeface="Calibri"/>
              <a:ea typeface="Calibri"/>
              <a:cs typeface="Calibri"/>
              <a:sym typeface="Calibri"/>
            </a:endParaRPr>
          </a:p>
          <a:p>
            <a:pPr indent="0" lvl="0" marL="0" marR="0" rtl="0" algn="l">
              <a:spcBef>
                <a:spcPts val="0"/>
              </a:spcBef>
              <a:spcAft>
                <a:spcPts val="0"/>
              </a:spcAft>
              <a:buNone/>
            </a:pPr>
            <a:r>
              <a:rPr b="1" lang="es-ES" sz="1800">
                <a:solidFill>
                  <a:schemeClr val="lt1"/>
                </a:solidFill>
                <a:latin typeface="Calibri"/>
                <a:ea typeface="Calibri"/>
                <a:cs typeface="Calibri"/>
                <a:sym typeface="Calibri"/>
              </a:rPr>
              <a:t>El estudio de la geometría 3D fomenta el desarrollo del razonamiento lógico, la capacidad de análisis y la resolución de problemas espaciales. </a:t>
            </a:r>
            <a:endParaRPr/>
          </a:p>
          <a:p>
            <a:pPr indent="0" lvl="0" marL="0" marR="0" rtl="0" algn="l">
              <a:spcBef>
                <a:spcPts val="0"/>
              </a:spcBef>
              <a:spcAft>
                <a:spcPts val="0"/>
              </a:spcAft>
              <a:buNone/>
            </a:pPr>
            <a:r>
              <a:t/>
            </a:r>
            <a:endParaRPr b="1" sz="1800">
              <a:solidFill>
                <a:schemeClr val="lt1"/>
              </a:solidFill>
              <a:latin typeface="Calibri"/>
              <a:ea typeface="Calibri"/>
              <a:cs typeface="Calibri"/>
              <a:sym typeface="Calibri"/>
            </a:endParaRPr>
          </a:p>
          <a:p>
            <a:pPr indent="0" lvl="0" marL="0" marR="0" rtl="0" algn="l">
              <a:spcBef>
                <a:spcPts val="0"/>
              </a:spcBef>
              <a:spcAft>
                <a:spcPts val="0"/>
              </a:spcAft>
              <a:buNone/>
            </a:pPr>
            <a:r>
              <a:rPr b="1" lang="es-ES" sz="1800">
                <a:solidFill>
                  <a:schemeClr val="lt1"/>
                </a:solidFill>
                <a:latin typeface="Calibri"/>
                <a:ea typeface="Calibri"/>
                <a:cs typeface="Calibri"/>
                <a:sym typeface="Calibri"/>
              </a:rPr>
              <a:t>En resumen, aprender geometría 3D no solo es útil para el ámbito académico, sino que también es una herramienta valiosa para el desarrollo de habilidades espaciales, la resolución de problemas y la comprensión del mundo que nos rodea. </a:t>
            </a:r>
            <a:endParaRPr/>
          </a:p>
          <a:p>
            <a:pPr indent="0" lvl="0" marL="0" marR="0" rtl="0" algn="l">
              <a:spcBef>
                <a:spcPts val="0"/>
              </a:spcBef>
              <a:spcAft>
                <a:spcPts val="0"/>
              </a:spcAft>
              <a:buNone/>
            </a:pPr>
            <a:r>
              <a:t/>
            </a:r>
            <a:endParaRPr b="1" sz="1800">
              <a:solidFill>
                <a:schemeClr val="lt1"/>
              </a:solidFill>
              <a:latin typeface="Calibri"/>
              <a:ea typeface="Calibri"/>
              <a:cs typeface="Calibri"/>
              <a:sym typeface="Calibri"/>
            </a:endParaRPr>
          </a:p>
          <a:p>
            <a:pPr indent="0" lvl="0" marL="0" marR="0" rtl="0" algn="l">
              <a:spcBef>
                <a:spcPts val="0"/>
              </a:spcBef>
              <a:spcAft>
                <a:spcPts val="0"/>
              </a:spcAft>
              <a:buNone/>
            </a:pPr>
            <a:r>
              <a:t/>
            </a:r>
            <a:endParaRPr b="1" sz="1800">
              <a:solidFill>
                <a:schemeClr val="lt1"/>
              </a:solidFill>
              <a:latin typeface="Calibri"/>
              <a:ea typeface="Calibri"/>
              <a:cs typeface="Calibri"/>
              <a:sym typeface="Calibri"/>
            </a:endParaRPr>
          </a:p>
          <a:p>
            <a:pPr indent="0" lvl="0" marL="0" marR="0" rtl="0" algn="l">
              <a:spcBef>
                <a:spcPts val="0"/>
              </a:spcBef>
              <a:spcAft>
                <a:spcPts val="0"/>
              </a:spcAft>
              <a:buNone/>
            </a:pPr>
            <a:r>
              <a:t/>
            </a:r>
            <a:endParaRPr b="1" sz="1800">
              <a:solidFill>
                <a:schemeClr val="lt1"/>
              </a:solidFill>
              <a:latin typeface="Calibri"/>
              <a:ea typeface="Calibri"/>
              <a:cs typeface="Calibri"/>
              <a:sym typeface="Calibri"/>
            </a:endParaRPr>
          </a:p>
          <a:p>
            <a:pPr indent="0" lvl="0" marL="0" marR="0" rtl="0" algn="l">
              <a:spcBef>
                <a:spcPts val="0"/>
              </a:spcBef>
              <a:spcAft>
                <a:spcPts val="0"/>
              </a:spcAft>
              <a:buNone/>
            </a:pPr>
            <a:r>
              <a:t/>
            </a:r>
            <a:endParaRPr b="1" sz="1800">
              <a:solidFill>
                <a:schemeClr val="lt1"/>
              </a:solidFill>
              <a:latin typeface="Calibri"/>
              <a:ea typeface="Calibri"/>
              <a:cs typeface="Calibri"/>
              <a:sym typeface="Calibri"/>
            </a:endParaRPr>
          </a:p>
          <a:p>
            <a:pPr indent="0" lvl="0" marL="0" marR="0" rtl="0" algn="l">
              <a:spcBef>
                <a:spcPts val="0"/>
              </a:spcBef>
              <a:spcAft>
                <a:spcPts val="0"/>
              </a:spcAft>
              <a:buNone/>
            </a:pPr>
            <a:r>
              <a:t/>
            </a:r>
            <a:endParaRPr b="1" sz="1800">
              <a:solidFill>
                <a:schemeClr val="lt1"/>
              </a:solidFill>
              <a:latin typeface="Calibri"/>
              <a:ea typeface="Calibri"/>
              <a:cs typeface="Calibri"/>
              <a:sym typeface="Calibri"/>
            </a:endParaRPr>
          </a:p>
          <a:p>
            <a:pPr indent="0" lvl="0" marL="0" marR="0" rtl="0" algn="l">
              <a:spcBef>
                <a:spcPts val="0"/>
              </a:spcBef>
              <a:spcAft>
                <a:spcPts val="0"/>
              </a:spcAft>
              <a:buNone/>
            </a:pPr>
            <a:r>
              <a:t/>
            </a:r>
            <a:endParaRPr b="1" sz="1800">
              <a:solidFill>
                <a:schemeClr val="lt1"/>
              </a:solidFill>
              <a:latin typeface="Calibri"/>
              <a:ea typeface="Calibri"/>
              <a:cs typeface="Calibri"/>
              <a:sym typeface="Calibri"/>
            </a:endParaRPr>
          </a:p>
        </p:txBody>
      </p:sp>
      <p:pic>
        <p:nvPicPr>
          <p:cNvPr id="126" name="Google Shape;126;p4"/>
          <p:cNvPicPr preferRelativeResize="0"/>
          <p:nvPr/>
        </p:nvPicPr>
        <p:blipFill rotWithShape="1">
          <a:blip r:embed="rId4">
            <a:alphaModFix/>
          </a:blip>
          <a:srcRect b="0" l="0" r="0" t="0"/>
          <a:stretch/>
        </p:blipFill>
        <p:spPr>
          <a:xfrm>
            <a:off x="8313726" y="1539772"/>
            <a:ext cx="3548768" cy="2672902"/>
          </a:xfrm>
          <a:prstGeom prst="rect">
            <a:avLst/>
          </a:prstGeom>
          <a:noFill/>
          <a:ln>
            <a:noFill/>
          </a:ln>
        </p:spPr>
      </p:pic>
      <p:pic>
        <p:nvPicPr>
          <p:cNvPr id="127" name="Google Shape;127;p4"/>
          <p:cNvPicPr preferRelativeResize="0"/>
          <p:nvPr/>
        </p:nvPicPr>
        <p:blipFill rotWithShape="1">
          <a:blip r:embed="rId5">
            <a:alphaModFix/>
          </a:blip>
          <a:srcRect b="0" l="0" r="0" t="0"/>
          <a:stretch/>
        </p:blipFill>
        <p:spPr>
          <a:xfrm>
            <a:off x="8747081" y="4428328"/>
            <a:ext cx="2682058" cy="177979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5"/>
          <p:cNvSpPr txBox="1"/>
          <p:nvPr>
            <p:ph type="title"/>
          </p:nvPr>
        </p:nvSpPr>
        <p:spPr>
          <a:xfrm>
            <a:off x="2049965" y="466494"/>
            <a:ext cx="8841059" cy="604781"/>
          </a:xfrm>
          <a:prstGeom prst="rect">
            <a:avLst/>
          </a:prstGeom>
          <a:noFill/>
          <a:ln>
            <a:noFill/>
          </a:ln>
        </p:spPr>
        <p:txBody>
          <a:bodyPr anchorCtr="0" anchor="ctr" bIns="45700" lIns="91425" spcFirstLastPara="1" rIns="91425" wrap="square" tIns="45700">
            <a:spAutoFit/>
          </a:bodyPr>
          <a:lstStyle/>
          <a:p>
            <a:pPr indent="0" lvl="0" marL="0" rtl="0" algn="l">
              <a:lnSpc>
                <a:spcPct val="90000"/>
              </a:lnSpc>
              <a:spcBef>
                <a:spcPts val="0"/>
              </a:spcBef>
              <a:spcAft>
                <a:spcPts val="0"/>
              </a:spcAft>
              <a:buClr>
                <a:schemeClr val="accent1"/>
              </a:buClr>
              <a:buSzPts val="3600"/>
              <a:buFont typeface="Tahoma"/>
              <a:buNone/>
            </a:pPr>
            <a:r>
              <a:rPr b="1" lang="es-ES" sz="3600">
                <a:solidFill>
                  <a:schemeClr val="accent1"/>
                </a:solidFill>
                <a:latin typeface="Tahoma"/>
                <a:ea typeface="Tahoma"/>
                <a:cs typeface="Tahoma"/>
                <a:sym typeface="Tahoma"/>
              </a:rPr>
              <a:t>Plan de estudio</a:t>
            </a:r>
            <a:r>
              <a:rPr b="1" lang="es-ES" sz="3600">
                <a:solidFill>
                  <a:schemeClr val="accent1"/>
                </a:solidFill>
                <a:latin typeface="Caveat"/>
                <a:ea typeface="Caveat"/>
                <a:cs typeface="Caveat"/>
                <a:sym typeface="Caveat"/>
              </a:rPr>
              <a:t>      </a:t>
            </a:r>
            <a:endParaRPr/>
          </a:p>
        </p:txBody>
      </p:sp>
      <p:pic>
        <p:nvPicPr>
          <p:cNvPr id="133" name="Google Shape;133;p5"/>
          <p:cNvPicPr preferRelativeResize="0"/>
          <p:nvPr/>
        </p:nvPicPr>
        <p:blipFill rotWithShape="1">
          <a:blip r:embed="rId3">
            <a:alphaModFix/>
          </a:blip>
          <a:srcRect b="0" l="0" r="0" t="0"/>
          <a:stretch/>
        </p:blipFill>
        <p:spPr>
          <a:xfrm>
            <a:off x="329505" y="167173"/>
            <a:ext cx="971471" cy="1080932"/>
          </a:xfrm>
          <a:prstGeom prst="rect">
            <a:avLst/>
          </a:prstGeom>
          <a:noFill/>
          <a:ln>
            <a:noFill/>
          </a:ln>
        </p:spPr>
      </p:pic>
      <p:sp>
        <p:nvSpPr>
          <p:cNvPr id="134" name="Google Shape;134;p5"/>
          <p:cNvSpPr/>
          <p:nvPr/>
        </p:nvSpPr>
        <p:spPr>
          <a:xfrm>
            <a:off x="903642" y="3030212"/>
            <a:ext cx="4410635" cy="1593027"/>
          </a:xfrm>
          <a:prstGeom prst="snip2DiagRect">
            <a:avLst>
              <a:gd fmla="val 0" name="adj1"/>
              <a:gd fmla="val 16667" name="adj2"/>
            </a:avLst>
          </a:prstGeom>
          <a:solidFill>
            <a:srgbClr val="C55A1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b="1" lang="es-ES" sz="2400">
                <a:solidFill>
                  <a:schemeClr val="lt1"/>
                </a:solidFill>
                <a:latin typeface="Calibri"/>
                <a:ea typeface="Calibri"/>
                <a:cs typeface="Calibri"/>
                <a:sym typeface="Calibri"/>
              </a:rPr>
              <a:t>Unidad 1: Representación vectorial de situaciones y fenómenos</a:t>
            </a:r>
            <a:endParaRPr b="1" sz="2400">
              <a:solidFill>
                <a:schemeClr val="lt1"/>
              </a:solidFill>
              <a:latin typeface="Calibri"/>
              <a:ea typeface="Calibri"/>
              <a:cs typeface="Calibri"/>
              <a:sym typeface="Calibri"/>
            </a:endParaRPr>
          </a:p>
        </p:txBody>
      </p:sp>
      <p:sp>
        <p:nvSpPr>
          <p:cNvPr id="135" name="Google Shape;135;p5"/>
          <p:cNvSpPr/>
          <p:nvPr/>
        </p:nvSpPr>
        <p:spPr>
          <a:xfrm>
            <a:off x="903642" y="4789536"/>
            <a:ext cx="4539727" cy="1529686"/>
          </a:xfrm>
          <a:prstGeom prst="snip2DiagRect">
            <a:avLst>
              <a:gd fmla="val 0" name="adj1"/>
              <a:gd fmla="val 16667" name="adj2"/>
            </a:avLst>
          </a:prstGeom>
          <a:solidFill>
            <a:srgbClr val="C55A1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b="1" lang="es-ES" sz="2400">
                <a:solidFill>
                  <a:schemeClr val="lt1"/>
                </a:solidFill>
                <a:latin typeface="Calibri"/>
                <a:ea typeface="Calibri"/>
                <a:cs typeface="Calibri"/>
                <a:sym typeface="Calibri"/>
              </a:rPr>
              <a:t>Unidad 2: Rectas y planos en el</a:t>
            </a:r>
            <a:endParaRPr/>
          </a:p>
          <a:p>
            <a:pPr indent="0" lvl="0" marL="0" marR="0" rtl="0" algn="l">
              <a:spcBef>
                <a:spcPts val="0"/>
              </a:spcBef>
              <a:spcAft>
                <a:spcPts val="0"/>
              </a:spcAft>
              <a:buNone/>
            </a:pPr>
            <a:r>
              <a:rPr b="1" lang="es-ES" sz="2400">
                <a:solidFill>
                  <a:schemeClr val="lt1"/>
                </a:solidFill>
                <a:latin typeface="Calibri"/>
                <a:ea typeface="Calibri"/>
                <a:cs typeface="Calibri"/>
                <a:sym typeface="Calibri"/>
              </a:rPr>
              <a:t>espacio</a:t>
            </a:r>
            <a:endParaRPr/>
          </a:p>
        </p:txBody>
      </p:sp>
      <p:sp>
        <p:nvSpPr>
          <p:cNvPr id="136" name="Google Shape;136;p5"/>
          <p:cNvSpPr/>
          <p:nvPr/>
        </p:nvSpPr>
        <p:spPr>
          <a:xfrm>
            <a:off x="5723965" y="4789536"/>
            <a:ext cx="4795219" cy="1529686"/>
          </a:xfrm>
          <a:prstGeom prst="snip2DiagRect">
            <a:avLst>
              <a:gd fmla="val 0" name="adj1"/>
              <a:gd fmla="val 16667" name="adj2"/>
            </a:avLst>
          </a:prstGeom>
          <a:solidFill>
            <a:srgbClr val="C55A1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b="1" lang="es-ES" sz="2400">
                <a:solidFill>
                  <a:schemeClr val="lt1"/>
                </a:solidFill>
                <a:latin typeface="Calibri"/>
                <a:ea typeface="Calibri"/>
                <a:cs typeface="Calibri"/>
                <a:sym typeface="Calibri"/>
              </a:rPr>
              <a:t>Unidad 4: Los objetos con sus</a:t>
            </a:r>
            <a:endParaRPr/>
          </a:p>
          <a:p>
            <a:pPr indent="0" lvl="0" marL="0" marR="0" rtl="0" algn="l">
              <a:spcBef>
                <a:spcPts val="0"/>
              </a:spcBef>
              <a:spcAft>
                <a:spcPts val="0"/>
              </a:spcAft>
              <a:buNone/>
            </a:pPr>
            <a:r>
              <a:rPr b="1" lang="es-ES" sz="2400">
                <a:solidFill>
                  <a:schemeClr val="lt1"/>
                </a:solidFill>
                <a:latin typeface="Calibri"/>
                <a:ea typeface="Calibri"/>
                <a:cs typeface="Calibri"/>
                <a:sym typeface="Calibri"/>
              </a:rPr>
              <a:t>caras y perspectivas</a:t>
            </a:r>
            <a:endParaRPr b="1" sz="2400">
              <a:solidFill>
                <a:schemeClr val="lt1"/>
              </a:solidFill>
              <a:latin typeface="Calibri"/>
              <a:ea typeface="Calibri"/>
              <a:cs typeface="Calibri"/>
              <a:sym typeface="Calibri"/>
            </a:endParaRPr>
          </a:p>
        </p:txBody>
      </p:sp>
      <p:sp>
        <p:nvSpPr>
          <p:cNvPr id="137" name="Google Shape;137;p5"/>
          <p:cNvSpPr/>
          <p:nvPr/>
        </p:nvSpPr>
        <p:spPr>
          <a:xfrm>
            <a:off x="5723965" y="3030212"/>
            <a:ext cx="4795219" cy="1593027"/>
          </a:xfrm>
          <a:prstGeom prst="snip2DiagRect">
            <a:avLst>
              <a:gd fmla="val 0" name="adj1"/>
              <a:gd fmla="val 16667" name="adj2"/>
            </a:avLst>
          </a:prstGeom>
          <a:solidFill>
            <a:srgbClr val="C55A1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b="1" lang="es-ES" sz="2400">
                <a:solidFill>
                  <a:schemeClr val="lt1"/>
                </a:solidFill>
                <a:latin typeface="Calibri"/>
                <a:ea typeface="Calibri"/>
                <a:cs typeface="Calibri"/>
                <a:sym typeface="Calibri"/>
              </a:rPr>
              <a:t>Unidad 3: Generación de cuerpos</a:t>
            </a:r>
            <a:endParaRPr/>
          </a:p>
          <a:p>
            <a:pPr indent="0" lvl="0" marL="0" marR="0" rtl="0" algn="l">
              <a:spcBef>
                <a:spcPts val="0"/>
              </a:spcBef>
              <a:spcAft>
                <a:spcPts val="0"/>
              </a:spcAft>
              <a:buNone/>
            </a:pPr>
            <a:r>
              <a:rPr b="1" lang="es-ES" sz="2400">
                <a:solidFill>
                  <a:schemeClr val="lt1"/>
                </a:solidFill>
                <a:latin typeface="Calibri"/>
                <a:ea typeface="Calibri"/>
                <a:cs typeface="Calibri"/>
                <a:sym typeface="Calibri"/>
              </a:rPr>
              <a:t>utilizando patrones geométricos</a:t>
            </a:r>
            <a:endParaRPr/>
          </a:p>
        </p:txBody>
      </p:sp>
      <p:pic>
        <p:nvPicPr>
          <p:cNvPr id="138" name="Google Shape;138;p5"/>
          <p:cNvPicPr preferRelativeResize="0"/>
          <p:nvPr/>
        </p:nvPicPr>
        <p:blipFill rotWithShape="1">
          <a:blip r:embed="rId4">
            <a:alphaModFix/>
          </a:blip>
          <a:srcRect b="0" l="0" r="0" t="0"/>
          <a:stretch/>
        </p:blipFill>
        <p:spPr>
          <a:xfrm>
            <a:off x="512082" y="1674453"/>
            <a:ext cx="3991532" cy="752580"/>
          </a:xfrm>
          <a:prstGeom prst="rect">
            <a:avLst/>
          </a:prstGeom>
          <a:noFill/>
          <a:ln>
            <a:noFill/>
          </a:ln>
        </p:spPr>
      </p:pic>
      <p:pic>
        <p:nvPicPr>
          <p:cNvPr id="139" name="Google Shape;139;p5"/>
          <p:cNvPicPr preferRelativeResize="0"/>
          <p:nvPr/>
        </p:nvPicPr>
        <p:blipFill rotWithShape="1">
          <a:blip r:embed="rId5">
            <a:alphaModFix/>
          </a:blip>
          <a:srcRect b="0" l="0" r="0" t="0"/>
          <a:stretch/>
        </p:blipFill>
        <p:spPr>
          <a:xfrm>
            <a:off x="5897438" y="1674453"/>
            <a:ext cx="3581900" cy="552527"/>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6"/>
          <p:cNvSpPr txBox="1"/>
          <p:nvPr>
            <p:ph type="title"/>
          </p:nvPr>
        </p:nvSpPr>
        <p:spPr>
          <a:xfrm>
            <a:off x="2049965" y="273364"/>
            <a:ext cx="8841059" cy="991041"/>
          </a:xfrm>
          <a:prstGeom prst="rect">
            <a:avLst/>
          </a:prstGeom>
          <a:noFill/>
          <a:ln>
            <a:noFill/>
          </a:ln>
        </p:spPr>
        <p:txBody>
          <a:bodyPr anchorCtr="0" anchor="ctr" bIns="45700" lIns="91425" spcFirstLastPara="1" rIns="91425" wrap="square" tIns="45700">
            <a:spAutoFit/>
          </a:bodyPr>
          <a:lstStyle/>
          <a:p>
            <a:pPr indent="0" lvl="0" marL="0" rtl="0" algn="l">
              <a:lnSpc>
                <a:spcPct val="90000"/>
              </a:lnSpc>
              <a:spcBef>
                <a:spcPts val="0"/>
              </a:spcBef>
              <a:spcAft>
                <a:spcPts val="0"/>
              </a:spcAft>
              <a:buClr>
                <a:schemeClr val="accent1"/>
              </a:buClr>
              <a:buSzPts val="3200"/>
              <a:buFont typeface="Tahoma"/>
              <a:buNone/>
            </a:pPr>
            <a:r>
              <a:rPr b="1" lang="es-ES" sz="3200">
                <a:solidFill>
                  <a:schemeClr val="accent1"/>
                </a:solidFill>
                <a:latin typeface="Tahoma"/>
                <a:ea typeface="Tahoma"/>
                <a:cs typeface="Tahoma"/>
                <a:sym typeface="Tahoma"/>
              </a:rPr>
              <a:t>Tipos de evaluación y áreas de desarrollo profesional </a:t>
            </a:r>
            <a:r>
              <a:rPr b="1" lang="es-ES" sz="3200">
                <a:solidFill>
                  <a:schemeClr val="accent1"/>
                </a:solidFill>
                <a:latin typeface="Caveat"/>
                <a:ea typeface="Caveat"/>
                <a:cs typeface="Caveat"/>
                <a:sym typeface="Caveat"/>
              </a:rPr>
              <a:t>      </a:t>
            </a:r>
            <a:endParaRPr/>
          </a:p>
        </p:txBody>
      </p:sp>
      <p:pic>
        <p:nvPicPr>
          <p:cNvPr id="145" name="Google Shape;145;p6"/>
          <p:cNvPicPr preferRelativeResize="0"/>
          <p:nvPr/>
        </p:nvPicPr>
        <p:blipFill rotWithShape="1">
          <a:blip r:embed="rId3">
            <a:alphaModFix/>
          </a:blip>
          <a:srcRect b="0" l="0" r="0" t="0"/>
          <a:stretch/>
        </p:blipFill>
        <p:spPr>
          <a:xfrm>
            <a:off x="329505" y="167173"/>
            <a:ext cx="712217" cy="792467"/>
          </a:xfrm>
          <a:prstGeom prst="rect">
            <a:avLst/>
          </a:prstGeom>
          <a:noFill/>
          <a:ln>
            <a:noFill/>
          </a:ln>
        </p:spPr>
      </p:pic>
      <p:sp>
        <p:nvSpPr>
          <p:cNvPr id="146" name="Google Shape;146;p6"/>
          <p:cNvSpPr/>
          <p:nvPr/>
        </p:nvSpPr>
        <p:spPr>
          <a:xfrm>
            <a:off x="226578" y="1399689"/>
            <a:ext cx="2880025" cy="2639875"/>
          </a:xfrm>
          <a:prstGeom prst="round2DiagRect">
            <a:avLst>
              <a:gd fmla="val 16667" name="adj1"/>
              <a:gd fmla="val 0" name="adj2"/>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s-ES" sz="1800">
                <a:solidFill>
                  <a:schemeClr val="lt1"/>
                </a:solidFill>
                <a:latin typeface="Calibri"/>
                <a:ea typeface="Calibri"/>
                <a:cs typeface="Calibri"/>
                <a:sym typeface="Calibri"/>
              </a:rPr>
              <a:t>Evaluaciones: Sumativas, acumulativas y formativas clase a clase, ligadas a contenidos de la asignatura </a:t>
            </a:r>
            <a:endParaRPr b="1" sz="1800">
              <a:solidFill>
                <a:schemeClr val="lt1"/>
              </a:solidFill>
              <a:latin typeface="Calibri"/>
              <a:ea typeface="Calibri"/>
              <a:cs typeface="Calibri"/>
              <a:sym typeface="Calibri"/>
            </a:endParaRPr>
          </a:p>
        </p:txBody>
      </p:sp>
      <p:sp>
        <p:nvSpPr>
          <p:cNvPr id="147" name="Google Shape;147;p6"/>
          <p:cNvSpPr/>
          <p:nvPr/>
        </p:nvSpPr>
        <p:spPr>
          <a:xfrm>
            <a:off x="3296988" y="1857727"/>
            <a:ext cx="3173506" cy="2748997"/>
          </a:xfrm>
          <a:prstGeom prst="round2DiagRect">
            <a:avLst>
              <a:gd fmla="val 16667" name="adj1"/>
              <a:gd fmla="val 0" name="adj2"/>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1800" u="sng">
              <a:solidFill>
                <a:schemeClr val="lt1"/>
              </a:solidFill>
              <a:latin typeface="Calibri"/>
              <a:ea typeface="Calibri"/>
              <a:cs typeface="Calibri"/>
              <a:sym typeface="Calibri"/>
            </a:endParaRPr>
          </a:p>
          <a:p>
            <a:pPr indent="0" lvl="0" marL="0" marR="0" rtl="0" algn="ctr">
              <a:spcBef>
                <a:spcPts val="0"/>
              </a:spcBef>
              <a:spcAft>
                <a:spcPts val="0"/>
              </a:spcAft>
              <a:buNone/>
            </a:pPr>
            <a:r>
              <a:rPr b="1" lang="es-ES" sz="1800" u="sng">
                <a:solidFill>
                  <a:schemeClr val="lt1"/>
                </a:solidFill>
                <a:latin typeface="Calibri"/>
                <a:ea typeface="Calibri"/>
                <a:cs typeface="Calibri"/>
                <a:sym typeface="Calibri"/>
              </a:rPr>
              <a:t>Carreras Profesionales:</a:t>
            </a:r>
            <a:endParaRPr/>
          </a:p>
          <a:p>
            <a:pPr indent="0" lvl="0" marL="0" marR="0" rtl="0" algn="ctr">
              <a:spcBef>
                <a:spcPts val="0"/>
              </a:spcBef>
              <a:spcAft>
                <a:spcPts val="0"/>
              </a:spcAft>
              <a:buNone/>
            </a:pPr>
            <a:r>
              <a:rPr b="1" lang="es-ES" sz="1800">
                <a:solidFill>
                  <a:schemeClr val="lt1"/>
                </a:solidFill>
                <a:latin typeface="Calibri"/>
                <a:ea typeface="Calibri"/>
                <a:cs typeface="Calibri"/>
                <a:sym typeface="Calibri"/>
              </a:rPr>
              <a:t>Arquitectura, diseño gráfico, dibujo técnico, ingenierías (específicamente aquellas ligadas a las ciencias), desarrollo de videojuegos, animación y computación.</a:t>
            </a:r>
            <a:endParaRPr b="1" sz="1800">
              <a:solidFill>
                <a:schemeClr val="lt1"/>
              </a:solidFill>
              <a:latin typeface="Calibri"/>
              <a:ea typeface="Calibri"/>
              <a:cs typeface="Calibri"/>
              <a:sym typeface="Calibri"/>
            </a:endParaRPr>
          </a:p>
          <a:p>
            <a:pPr indent="0" lvl="0" marL="0" marR="0" rtl="0" algn="ctr">
              <a:spcBef>
                <a:spcPts val="0"/>
              </a:spcBef>
              <a:spcAft>
                <a:spcPts val="0"/>
              </a:spcAft>
              <a:buNone/>
            </a:pPr>
            <a:r>
              <a:t/>
            </a:r>
            <a:endParaRPr b="1" sz="1800" u="sng">
              <a:solidFill>
                <a:schemeClr val="lt1"/>
              </a:solidFill>
              <a:latin typeface="Calibri"/>
              <a:ea typeface="Calibri"/>
              <a:cs typeface="Calibri"/>
              <a:sym typeface="Calibri"/>
            </a:endParaRPr>
          </a:p>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a:p>
            <a:pPr indent="0" lvl="0" marL="0" marR="0" rtl="0" algn="ctr">
              <a:spcBef>
                <a:spcPts val="0"/>
              </a:spcBef>
              <a:spcAft>
                <a:spcPts val="0"/>
              </a:spcAft>
              <a:buNone/>
            </a:pPr>
            <a:r>
              <a:t/>
            </a:r>
            <a:endParaRPr b="1" sz="1800" u="sng">
              <a:solidFill>
                <a:schemeClr val="lt1"/>
              </a:solidFill>
              <a:latin typeface="Calibri"/>
              <a:ea typeface="Calibri"/>
              <a:cs typeface="Calibri"/>
              <a:sym typeface="Calibri"/>
            </a:endParaRPr>
          </a:p>
        </p:txBody>
      </p:sp>
      <p:sp>
        <p:nvSpPr>
          <p:cNvPr id="148" name="Google Shape;148;p6"/>
          <p:cNvSpPr/>
          <p:nvPr/>
        </p:nvSpPr>
        <p:spPr>
          <a:xfrm>
            <a:off x="6934313" y="3580984"/>
            <a:ext cx="3529202" cy="2725114"/>
          </a:xfrm>
          <a:prstGeom prst="rect">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s-ES" sz="1800" u="sng">
                <a:solidFill>
                  <a:schemeClr val="lt1"/>
                </a:solidFill>
                <a:latin typeface="Calibri"/>
                <a:ea typeface="Calibri"/>
                <a:cs typeface="Calibri"/>
                <a:sym typeface="Calibri"/>
              </a:rPr>
              <a:t>Oficios y Emprendimientos asociados a: </a:t>
            </a:r>
            <a:endParaRPr/>
          </a:p>
          <a:p>
            <a:pPr indent="0" lvl="0" marL="0" marR="0" rtl="0" algn="ctr">
              <a:spcBef>
                <a:spcPts val="0"/>
              </a:spcBef>
              <a:spcAft>
                <a:spcPts val="0"/>
              </a:spcAft>
              <a:buNone/>
            </a:pPr>
            <a:r>
              <a:rPr b="1" lang="es-ES" sz="1800">
                <a:solidFill>
                  <a:schemeClr val="lt1"/>
                </a:solidFill>
                <a:latin typeface="Calibri"/>
                <a:ea typeface="Calibri"/>
                <a:cs typeface="Calibri"/>
                <a:sym typeface="Calibri"/>
              </a:rPr>
              <a:t>Dibujo técnico</a:t>
            </a:r>
            <a:endParaRPr/>
          </a:p>
          <a:p>
            <a:pPr indent="0" lvl="0" marL="0" marR="0" rtl="0" algn="ctr">
              <a:spcBef>
                <a:spcPts val="0"/>
              </a:spcBef>
              <a:spcAft>
                <a:spcPts val="0"/>
              </a:spcAft>
              <a:buNone/>
            </a:pPr>
            <a:r>
              <a:rPr b="1" lang="es-ES" sz="1800">
                <a:solidFill>
                  <a:schemeClr val="lt1"/>
                </a:solidFill>
                <a:latin typeface="Calibri"/>
                <a:ea typeface="Calibri"/>
                <a:cs typeface="Calibri"/>
                <a:sym typeface="Calibri"/>
              </a:rPr>
              <a:t>Diseño de Planos</a:t>
            </a:r>
            <a:endParaRPr/>
          </a:p>
          <a:p>
            <a:pPr indent="0" lvl="0" marL="0" marR="0" rtl="0" algn="ctr">
              <a:spcBef>
                <a:spcPts val="0"/>
              </a:spcBef>
              <a:spcAft>
                <a:spcPts val="0"/>
              </a:spcAft>
              <a:buNone/>
            </a:pPr>
            <a:r>
              <a:rPr b="1" lang="es-ES" sz="1800">
                <a:solidFill>
                  <a:schemeClr val="lt1"/>
                </a:solidFill>
                <a:latin typeface="Calibri"/>
                <a:ea typeface="Calibri"/>
                <a:cs typeface="Calibri"/>
                <a:sym typeface="Calibri"/>
              </a:rPr>
              <a:t>Desarrollo de Videojuegos</a:t>
            </a:r>
            <a:endParaRPr/>
          </a:p>
          <a:p>
            <a:pPr indent="0" lvl="0" marL="0" marR="0" rtl="0" algn="ctr">
              <a:spcBef>
                <a:spcPts val="0"/>
              </a:spcBef>
              <a:spcAft>
                <a:spcPts val="0"/>
              </a:spcAft>
              <a:buNone/>
            </a:pPr>
            <a:r>
              <a:rPr b="1" lang="es-ES" sz="1800">
                <a:solidFill>
                  <a:schemeClr val="lt1"/>
                </a:solidFill>
                <a:latin typeface="Calibri"/>
                <a:ea typeface="Calibri"/>
                <a:cs typeface="Calibri"/>
                <a:sym typeface="Calibri"/>
              </a:rPr>
              <a:t>Modelamiento matemático</a:t>
            </a:r>
            <a:endParaRPr/>
          </a:p>
          <a:p>
            <a:pPr indent="0" lvl="0" marL="0" marR="0" rtl="0" algn="ctr">
              <a:spcBef>
                <a:spcPts val="0"/>
              </a:spcBef>
              <a:spcAft>
                <a:spcPts val="0"/>
              </a:spcAft>
              <a:buNone/>
            </a:pPr>
            <a:r>
              <a:rPr b="1" lang="es-ES" sz="1800">
                <a:solidFill>
                  <a:schemeClr val="lt1"/>
                </a:solidFill>
                <a:latin typeface="Calibri"/>
                <a:ea typeface="Calibri"/>
                <a:cs typeface="Calibri"/>
                <a:sym typeface="Calibri"/>
              </a:rPr>
              <a:t>Divulgación matemática.</a:t>
            </a:r>
            <a:endParaRPr/>
          </a:p>
          <a:p>
            <a:pPr indent="0" lvl="0" marL="0" marR="0" rtl="0" algn="ctr">
              <a:spcBef>
                <a:spcPts val="0"/>
              </a:spcBef>
              <a:spcAft>
                <a:spcPts val="0"/>
              </a:spcAft>
              <a:buNone/>
            </a:pPr>
            <a:r>
              <a:t/>
            </a:r>
            <a:endParaRPr b="1" sz="1800" u="sng">
              <a:solidFill>
                <a:schemeClr val="lt1"/>
              </a:solidFill>
              <a:latin typeface="Calibri"/>
              <a:ea typeface="Calibri"/>
              <a:cs typeface="Calibri"/>
              <a:sym typeface="Calibri"/>
            </a:endParaRPr>
          </a:p>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149" name="Google Shape;149;p6"/>
          <p:cNvPicPr preferRelativeResize="0"/>
          <p:nvPr/>
        </p:nvPicPr>
        <p:blipFill rotWithShape="1">
          <a:blip r:embed="rId4">
            <a:alphaModFix/>
          </a:blip>
          <a:srcRect b="0" l="0" r="0" t="0"/>
          <a:stretch/>
        </p:blipFill>
        <p:spPr>
          <a:xfrm>
            <a:off x="6934313" y="1197284"/>
            <a:ext cx="3047777" cy="2172282"/>
          </a:xfrm>
          <a:prstGeom prst="rect">
            <a:avLst/>
          </a:prstGeom>
          <a:noFill/>
          <a:ln>
            <a:noFill/>
          </a:ln>
        </p:spPr>
      </p:pic>
      <p:pic>
        <p:nvPicPr>
          <p:cNvPr id="150" name="Google Shape;150;p6"/>
          <p:cNvPicPr preferRelativeResize="0"/>
          <p:nvPr/>
        </p:nvPicPr>
        <p:blipFill rotWithShape="1">
          <a:blip r:embed="rId5">
            <a:alphaModFix/>
          </a:blip>
          <a:srcRect b="0" l="0" r="0" t="0"/>
          <a:stretch/>
        </p:blipFill>
        <p:spPr>
          <a:xfrm>
            <a:off x="262328" y="4382421"/>
            <a:ext cx="2736390" cy="1875100"/>
          </a:xfrm>
          <a:prstGeom prst="rect">
            <a:avLst/>
          </a:prstGeom>
          <a:noFill/>
          <a:ln>
            <a:noFill/>
          </a:ln>
        </p:spPr>
      </p:pic>
      <p:pic>
        <p:nvPicPr>
          <p:cNvPr id="151" name="Google Shape;151;p6"/>
          <p:cNvPicPr preferRelativeResize="0"/>
          <p:nvPr/>
        </p:nvPicPr>
        <p:blipFill rotWithShape="1">
          <a:blip r:embed="rId6">
            <a:alphaModFix/>
          </a:blip>
          <a:srcRect b="0" l="0" r="0" t="0"/>
          <a:stretch/>
        </p:blipFill>
        <p:spPr>
          <a:xfrm>
            <a:off x="3916818" y="4752485"/>
            <a:ext cx="2090443" cy="155496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2022-08-15T00:52:02Z</dcterms:created>
</cp:coreProperties>
</file>